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57"/>
  </p:notesMasterIdLst>
  <p:sldIdLst>
    <p:sldId id="256" r:id="rId3"/>
    <p:sldId id="257" r:id="rId4"/>
    <p:sldId id="264" r:id="rId5"/>
    <p:sldId id="331" r:id="rId6"/>
    <p:sldId id="265" r:id="rId7"/>
    <p:sldId id="373" r:id="rId8"/>
    <p:sldId id="267" r:id="rId9"/>
    <p:sldId id="261" r:id="rId10"/>
    <p:sldId id="262" r:id="rId11"/>
    <p:sldId id="376" r:id="rId12"/>
    <p:sldId id="356" r:id="rId13"/>
    <p:sldId id="268" r:id="rId14"/>
    <p:sldId id="258" r:id="rId15"/>
    <p:sldId id="378" r:id="rId16"/>
    <p:sldId id="357" r:id="rId17"/>
    <p:sldId id="358" r:id="rId18"/>
    <p:sldId id="359" r:id="rId19"/>
    <p:sldId id="360" r:id="rId20"/>
    <p:sldId id="361" r:id="rId21"/>
    <p:sldId id="362" r:id="rId22"/>
    <p:sldId id="363" r:id="rId23"/>
    <p:sldId id="318" r:id="rId24"/>
    <p:sldId id="327" r:id="rId25"/>
    <p:sldId id="367" r:id="rId26"/>
    <p:sldId id="334" r:id="rId27"/>
    <p:sldId id="333" r:id="rId28"/>
    <p:sldId id="336" r:id="rId29"/>
    <p:sldId id="337" r:id="rId30"/>
    <p:sldId id="346" r:id="rId31"/>
    <p:sldId id="344" r:id="rId32"/>
    <p:sldId id="347" r:id="rId33"/>
    <p:sldId id="342" r:id="rId34"/>
    <p:sldId id="340" r:id="rId35"/>
    <p:sldId id="350" r:id="rId36"/>
    <p:sldId id="351" r:id="rId37"/>
    <p:sldId id="274" r:id="rId38"/>
    <p:sldId id="275" r:id="rId39"/>
    <p:sldId id="276" r:id="rId40"/>
    <p:sldId id="281" r:id="rId41"/>
    <p:sldId id="283" r:id="rId42"/>
    <p:sldId id="282" r:id="rId43"/>
    <p:sldId id="284" r:id="rId44"/>
    <p:sldId id="285" r:id="rId45"/>
    <p:sldId id="286" r:id="rId46"/>
    <p:sldId id="287" r:id="rId47"/>
    <p:sldId id="292" r:id="rId48"/>
    <p:sldId id="293" r:id="rId49"/>
    <p:sldId id="294" r:id="rId50"/>
    <p:sldId id="302" r:id="rId51"/>
    <p:sldId id="307" r:id="rId52"/>
    <p:sldId id="325" r:id="rId53"/>
    <p:sldId id="328" r:id="rId54"/>
    <p:sldId id="329" r:id="rId55"/>
    <p:sldId id="371" r:id="rId56"/>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91" autoAdjust="0"/>
  </p:normalViewPr>
  <p:slideViewPr>
    <p:cSldViewPr>
      <p:cViewPr varScale="1">
        <p:scale>
          <a:sx n="96" d="100"/>
          <a:sy n="96" d="100"/>
        </p:scale>
        <p:origin x="660"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78AE4834-3A8F-49E7-9929-6E388E1221A0}" type="datetimeFigureOut">
              <a:rPr lang="en-IN" smtClean="0"/>
              <a:t>20-08-2019</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01ED8E76-A787-48FB-B670-B60A74D958FD}" type="slidenum">
              <a:rPr lang="en-IN" smtClean="0"/>
              <a:t>‹#›</a:t>
            </a:fld>
            <a:endParaRPr lang="en-IN"/>
          </a:p>
        </p:txBody>
      </p:sp>
    </p:spTree>
    <p:extLst>
      <p:ext uri="{BB962C8B-B14F-4D97-AF65-F5344CB8AC3E}">
        <p14:creationId xmlns:p14="http://schemas.microsoft.com/office/powerpoint/2010/main" val="1614382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ED8E76-A787-48FB-B670-B60A74D958FD}" type="slidenum">
              <a:rPr lang="en-IN" smtClean="0"/>
              <a:t>2</a:t>
            </a:fld>
            <a:endParaRPr lang="en-IN"/>
          </a:p>
        </p:txBody>
      </p:sp>
    </p:spTree>
    <p:extLst>
      <p:ext uri="{BB962C8B-B14F-4D97-AF65-F5344CB8AC3E}">
        <p14:creationId xmlns:p14="http://schemas.microsoft.com/office/powerpoint/2010/main" val="427915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738F758-FEDC-4CCD-BC74-B54FB94FCBFA}" type="slidenum">
              <a:rPr lang="en-IN" smtClean="0"/>
              <a:t>9</a:t>
            </a:fld>
            <a:endParaRPr lang="en-IN"/>
          </a:p>
        </p:txBody>
      </p:sp>
    </p:spTree>
    <p:extLst>
      <p:ext uri="{BB962C8B-B14F-4D97-AF65-F5344CB8AC3E}">
        <p14:creationId xmlns:p14="http://schemas.microsoft.com/office/powerpoint/2010/main" val="80079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823903" y="931035"/>
            <a:ext cx="7583805" cy="2231390"/>
          </a:xfrm>
          <a:prstGeom prst="rect">
            <a:avLst/>
          </a:prstGeom>
        </p:spPr>
        <p:txBody>
          <a:bodyPr wrap="square" lIns="0" tIns="0" rIns="0" bIns="0">
            <a:spAutoFit/>
          </a:bodyPr>
          <a:lstStyle>
            <a:lvl1pPr>
              <a:defRPr sz="3600" b="1" i="0">
                <a:solidFill>
                  <a:schemeClr val="bg1"/>
                </a:solidFill>
                <a:latin typeface="Arial"/>
                <a:cs typeface="Arial"/>
              </a:defRPr>
            </a:lvl1pPr>
          </a:lstStyle>
          <a:p>
            <a:endParaRPr/>
          </a:p>
        </p:txBody>
      </p:sp>
      <p:sp>
        <p:nvSpPr>
          <p:cNvPr id="3" name="Holder 3"/>
          <p:cNvSpPr>
            <a:spLocks noGrp="1"/>
          </p:cNvSpPr>
          <p:nvPr>
            <p:ph type="subTitle" idx="4"/>
          </p:nvPr>
        </p:nvSpPr>
        <p:spPr>
          <a:xfrm>
            <a:off x="2486279" y="3140828"/>
            <a:ext cx="6355715" cy="1038225"/>
          </a:xfrm>
          <a:prstGeom prst="rect">
            <a:avLst/>
          </a:prstGeom>
        </p:spPr>
        <p:txBody>
          <a:bodyPr wrap="square" lIns="0" tIns="0" rIns="0" bIns="0">
            <a:spAutoFit/>
          </a:bodyPr>
          <a:lstStyle>
            <a:lvl1pPr>
              <a:defRPr sz="3600" b="0" i="0">
                <a:solidFill>
                  <a:srgbClr val="1F2628"/>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57EF-5D90-46F5-AE62-9777D5A236EC}"/>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77876B-7BB0-42E2-9A00-7A4F1951B542}"/>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310241-1667-463D-95B7-2FDBD91F3BBD}"/>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5" name="Footer Placeholder 4">
            <a:extLst>
              <a:ext uri="{FF2B5EF4-FFF2-40B4-BE49-F238E27FC236}">
                <a16:creationId xmlns:a16="http://schemas.microsoft.com/office/drawing/2014/main" id="{D8C3490B-DE7C-4A56-8E0A-CFF21D9170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B60439-378D-46D1-879E-DDF3B595E6CF}"/>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60210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D5B0-EC9A-4EBC-89E2-1437DC2EB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966FBF-9D47-4ACC-9076-2BBFFB5BC1E7}"/>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9401E5-BB70-4F1A-88B1-AC486949FEC4}"/>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02D533-5683-4E68-A3E9-A58A37EB501B}"/>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6" name="Footer Placeholder 5">
            <a:extLst>
              <a:ext uri="{FF2B5EF4-FFF2-40B4-BE49-F238E27FC236}">
                <a16:creationId xmlns:a16="http://schemas.microsoft.com/office/drawing/2014/main" id="{CEFDD57C-3131-4285-AC94-BFE6537390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067907-8151-41D9-AD50-C0D724ED2752}"/>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1417906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617-2D25-4D4F-A15B-32622CEF6852}"/>
              </a:ext>
            </a:extLst>
          </p:cNvPr>
          <p:cNvSpPr>
            <a:spLocks noGrp="1"/>
          </p:cNvSpPr>
          <p:nvPr>
            <p:ph type="title"/>
          </p:nvPr>
        </p:nvSpPr>
        <p:spPr>
          <a:xfrm>
            <a:off x="630238" y="274638"/>
            <a:ext cx="7886700" cy="9937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A6889C-705C-4846-ABC2-E1867F44CA64}"/>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E115ED-13B2-4E1E-9DD3-9366CB717612}"/>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F37A8D3-7932-4A27-9967-3E3FAC58336B}"/>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84261-F6D9-4C8B-95D6-11A62F73221E}"/>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87AACD-C422-437D-A88F-1F649142FFA2}"/>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8" name="Footer Placeholder 7">
            <a:extLst>
              <a:ext uri="{FF2B5EF4-FFF2-40B4-BE49-F238E27FC236}">
                <a16:creationId xmlns:a16="http://schemas.microsoft.com/office/drawing/2014/main" id="{4A5F32D3-EAAA-4A2E-91CC-E90043D827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588D19-9433-418A-A8A9-4AB401BBDAF0}"/>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2512400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E6B4-A0A5-4C21-B529-4BDE325DA2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F5F879-2B07-4EC9-BF30-E405844F08CE}"/>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4" name="Footer Placeholder 3">
            <a:extLst>
              <a:ext uri="{FF2B5EF4-FFF2-40B4-BE49-F238E27FC236}">
                <a16:creationId xmlns:a16="http://schemas.microsoft.com/office/drawing/2014/main" id="{49E27532-DF1F-4828-BBCC-49AAE4C5482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70AEEC5-3F0E-4273-9703-093F5B713D50}"/>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2765729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DB03D7-EDD7-48A2-8CAA-16A027651A68}"/>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3" name="Footer Placeholder 2">
            <a:extLst>
              <a:ext uri="{FF2B5EF4-FFF2-40B4-BE49-F238E27FC236}">
                <a16:creationId xmlns:a16="http://schemas.microsoft.com/office/drawing/2014/main" id="{7F4A887A-0548-40D9-9E52-4C2F302608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EF2D13-7B09-40C4-B18E-35DD9EFFFBC3}"/>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1539290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3B5C-B981-4792-AECA-3305F3EB517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08D1BF7-50CB-4024-BFF0-DFA6A36F2F69}"/>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26625F-2FB8-40CE-92C6-FC0EFC309AD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4150C-63FA-4180-87B0-56CE046D738A}"/>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6" name="Footer Placeholder 5">
            <a:extLst>
              <a:ext uri="{FF2B5EF4-FFF2-40B4-BE49-F238E27FC236}">
                <a16:creationId xmlns:a16="http://schemas.microsoft.com/office/drawing/2014/main" id="{F82F7ECF-C276-4053-A871-64C375B906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253954-FD9A-4673-B43E-CE298116114D}"/>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35676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93B9-A690-46F9-8837-B3286CA0D38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827ADC9-4253-4A25-8830-003C593163C6}"/>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8F31CF-9CA6-4833-B574-8398DF8BD32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6F504A-DA53-45A5-AC2C-757CFB9B8120}"/>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6" name="Footer Placeholder 5">
            <a:extLst>
              <a:ext uri="{FF2B5EF4-FFF2-40B4-BE49-F238E27FC236}">
                <a16:creationId xmlns:a16="http://schemas.microsoft.com/office/drawing/2014/main" id="{4333DAE4-3552-4D68-A58F-4411A4043C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C68077-7EEB-4645-A8CF-B804DEE08EE3}"/>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1509961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C146-F522-47E1-A5AF-E4D6153101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7A9978-0992-4ADA-8FFA-32785B9CED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A54E38-B47A-4B84-AA79-1516CFCB98BD}"/>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5" name="Footer Placeholder 4">
            <a:extLst>
              <a:ext uri="{FF2B5EF4-FFF2-40B4-BE49-F238E27FC236}">
                <a16:creationId xmlns:a16="http://schemas.microsoft.com/office/drawing/2014/main" id="{AC51536B-594A-4D7E-9DB2-D16A73F3EA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867218-AA20-4AD0-95CF-A10F32C8458E}"/>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350301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D7F007-2A4E-4E73-BFCC-7221C4AD340A}"/>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AA6D0A-BEBA-4E55-B9F3-0F8D93B78EA4}"/>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3C70DE-B987-435E-AA72-B6485C359A05}"/>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5" name="Footer Placeholder 4">
            <a:extLst>
              <a:ext uri="{FF2B5EF4-FFF2-40B4-BE49-F238E27FC236}">
                <a16:creationId xmlns:a16="http://schemas.microsoft.com/office/drawing/2014/main" id="{8D490D2F-773B-4A03-A295-A92BB7EAFE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07E73C-19C2-4FD2-8951-8180963496A8}"/>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3334856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1F2628"/>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600" b="0" i="0">
                <a:solidFill>
                  <a:srgbClr val="1F2628"/>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1F2628"/>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1F2628"/>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369332"/>
          </a:xfrm>
        </p:spPr>
        <p:txBody>
          <a:bodyPr/>
          <a:lstStyle>
            <a:lvl1pPr>
              <a:defRPr sz="2400"/>
            </a:lvl1pPr>
          </a:lstStyle>
          <a:p>
            <a:r>
              <a:rPr lang="en-US" dirty="0"/>
              <a:t>Click to edit Master title style</a:t>
            </a:r>
          </a:p>
        </p:txBody>
      </p:sp>
      <p:sp>
        <p:nvSpPr>
          <p:cNvPr id="3" name="Subtitle 2"/>
          <p:cNvSpPr>
            <a:spLocks noGrp="1"/>
          </p:cNvSpPr>
          <p:nvPr>
            <p:ph type="subTitle" idx="1"/>
          </p:nvPr>
        </p:nvSpPr>
        <p:spPr>
          <a:xfrm>
            <a:off x="1371600" y="2914650"/>
            <a:ext cx="6400800" cy="1107996"/>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83455"/>
            <a:ext cx="2103120" cy="276999"/>
          </a:xfrm>
        </p:spPr>
        <p:txBody>
          <a:bodyPr/>
          <a:lstStyle/>
          <a:p>
            <a:fld id="{1D8BD707-D9CF-40AE-B4C6-C98DA3205C09}" type="datetimeFigureOut">
              <a:rPr lang="en-US" smtClean="0"/>
              <a:pPr/>
              <a:t>8/20/2019</a:t>
            </a:fld>
            <a:endParaRPr lang="en-US"/>
          </a:p>
        </p:txBody>
      </p:sp>
      <p:sp>
        <p:nvSpPr>
          <p:cNvPr id="5" name="Footer Placeholder 4"/>
          <p:cNvSpPr>
            <a:spLocks noGrp="1"/>
          </p:cNvSpPr>
          <p:nvPr>
            <p:ph type="ftr" sz="quarter" idx="11"/>
          </p:nvPr>
        </p:nvSpPr>
        <p:spPr>
          <a:xfrm>
            <a:off x="3108960" y="4783455"/>
            <a:ext cx="2926080" cy="276999"/>
          </a:xfrm>
        </p:spPr>
        <p:txBody>
          <a:bodyPr/>
          <a:lstStyle/>
          <a:p>
            <a:endParaRPr lang="en-US"/>
          </a:p>
        </p:txBody>
      </p:sp>
      <p:sp>
        <p:nvSpPr>
          <p:cNvPr id="6" name="Slide Number Placeholder 5"/>
          <p:cNvSpPr>
            <a:spLocks noGrp="1"/>
          </p:cNvSpPr>
          <p:nvPr>
            <p:ph type="sldNum" sz="quarter" idx="12"/>
          </p:nvPr>
        </p:nvSpPr>
        <p:spPr>
          <a:xfrm>
            <a:off x="6583680" y="4783455"/>
            <a:ext cx="2103120" cy="276999"/>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34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1906E-CC44-4086-902B-BE56240EBD84}"/>
              </a:ext>
            </a:extLst>
          </p:cNvPr>
          <p:cNvSpPr>
            <a:spLocks noGrp="1"/>
          </p:cNvSpPr>
          <p:nvPr>
            <p:ph type="title"/>
          </p:nvPr>
        </p:nvSpPr>
        <p:spPr/>
        <p:txBody>
          <a:bodyPr/>
          <a:lstStyle/>
          <a:p>
            <a:r>
              <a:rPr lang="en-US"/>
              <a:t>Click to edit Master title style</a:t>
            </a:r>
            <a:endParaRPr lang="en-IN"/>
          </a:p>
        </p:txBody>
      </p:sp>
      <p:sp>
        <p:nvSpPr>
          <p:cNvPr id="3" name="Footer Placeholder 2">
            <a:extLst>
              <a:ext uri="{FF2B5EF4-FFF2-40B4-BE49-F238E27FC236}">
                <a16:creationId xmlns:a16="http://schemas.microsoft.com/office/drawing/2014/main" id="{1CE3BA75-A416-4AF6-B9A3-F0EA447368DE}"/>
              </a:ext>
            </a:extLst>
          </p:cNvPr>
          <p:cNvSpPr>
            <a:spLocks noGrp="1"/>
          </p:cNvSpPr>
          <p:nvPr>
            <p:ph type="ftr" sz="quarter" idx="10"/>
          </p:nvPr>
        </p:nvSpPr>
        <p:spPr/>
        <p:txBody>
          <a:bodyPr/>
          <a:lstStyle/>
          <a:p>
            <a:endParaRPr lang="en-IN"/>
          </a:p>
        </p:txBody>
      </p:sp>
      <p:sp>
        <p:nvSpPr>
          <p:cNvPr id="4" name="Date Placeholder 3">
            <a:extLst>
              <a:ext uri="{FF2B5EF4-FFF2-40B4-BE49-F238E27FC236}">
                <a16:creationId xmlns:a16="http://schemas.microsoft.com/office/drawing/2014/main" id="{2D594167-4A41-4177-95FF-66416C1B44CA}"/>
              </a:ext>
            </a:extLst>
          </p:cNvPr>
          <p:cNvSpPr>
            <a:spLocks noGrp="1"/>
          </p:cNvSpPr>
          <p:nvPr>
            <p:ph type="dt" sz="half" idx="11"/>
          </p:nvPr>
        </p:nvSpPr>
        <p:spPr/>
        <p:txBody>
          <a:bodyPr/>
          <a:lstStyle/>
          <a:p>
            <a:fld id="{1D8BD707-D9CF-40AE-B4C6-C98DA3205C09}" type="datetimeFigureOut">
              <a:rPr lang="en-US" smtClean="0"/>
              <a:t>8/20/2019</a:t>
            </a:fld>
            <a:endParaRPr lang="en-US"/>
          </a:p>
        </p:txBody>
      </p:sp>
      <p:sp>
        <p:nvSpPr>
          <p:cNvPr id="5" name="Slide Number Placeholder 4">
            <a:extLst>
              <a:ext uri="{FF2B5EF4-FFF2-40B4-BE49-F238E27FC236}">
                <a16:creationId xmlns:a16="http://schemas.microsoft.com/office/drawing/2014/main" id="{C752A2A0-D702-4FD0-A40F-C2DC3E62BA40}"/>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408671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20D9-2813-44C5-B947-88BD26C6EBF5}"/>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C209A5-31C2-4280-8497-364191231CE4}"/>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ED691D5-C7F1-4464-B2CA-EF2D157DDD25}"/>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5" name="Footer Placeholder 4">
            <a:extLst>
              <a:ext uri="{FF2B5EF4-FFF2-40B4-BE49-F238E27FC236}">
                <a16:creationId xmlns:a16="http://schemas.microsoft.com/office/drawing/2014/main" id="{1A5E4FB4-29E5-46F2-9FE6-0481B6A5E8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A67E51-1D4A-4D85-BA01-BD84BDAB401F}"/>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2303440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9642-9CCA-4502-B4BF-DD804C9B52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209B4E-9203-4170-AB30-6ADF8FA605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A9275B-18F7-4E62-85C9-1C4097C40FBF}"/>
              </a:ext>
            </a:extLst>
          </p:cNvPr>
          <p:cNvSpPr>
            <a:spLocks noGrp="1"/>
          </p:cNvSpPr>
          <p:nvPr>
            <p:ph type="dt" sz="half" idx="10"/>
          </p:nvPr>
        </p:nvSpPr>
        <p:spPr/>
        <p:txBody>
          <a:bodyPr/>
          <a:lstStyle/>
          <a:p>
            <a:fld id="{7EB59CDD-955D-4606-AE31-D9573EEBE526}" type="datetimeFigureOut">
              <a:rPr lang="en-IN" smtClean="0"/>
              <a:t>20-08-2019</a:t>
            </a:fld>
            <a:endParaRPr lang="en-IN"/>
          </a:p>
        </p:txBody>
      </p:sp>
      <p:sp>
        <p:nvSpPr>
          <p:cNvPr id="5" name="Footer Placeholder 4">
            <a:extLst>
              <a:ext uri="{FF2B5EF4-FFF2-40B4-BE49-F238E27FC236}">
                <a16:creationId xmlns:a16="http://schemas.microsoft.com/office/drawing/2014/main" id="{5434902F-9386-43EA-88AC-FB5783A736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F0DC08-7129-4362-B36D-151BB3B1D2F7}"/>
              </a:ext>
            </a:extLst>
          </p:cNvPr>
          <p:cNvSpPr>
            <a:spLocks noGrp="1"/>
          </p:cNvSpPr>
          <p:nvPr>
            <p:ph type="sldNum" sz="quarter" idx="12"/>
          </p:nvPr>
        </p:nvSpPr>
        <p:spPr/>
        <p:txBody>
          <a:bodyPr/>
          <a:lstStyle/>
          <a:p>
            <a:fld id="{CC4EEE83-C0F4-44E4-AFA5-757E4FCFA1CB}" type="slidenum">
              <a:rPr lang="en-IN" smtClean="0"/>
              <a:t>‹#›</a:t>
            </a:fld>
            <a:endParaRPr lang="en-IN"/>
          </a:p>
        </p:txBody>
      </p:sp>
    </p:spTree>
    <p:extLst>
      <p:ext uri="{BB962C8B-B14F-4D97-AF65-F5344CB8AC3E}">
        <p14:creationId xmlns:p14="http://schemas.microsoft.com/office/powerpoint/2010/main" val="821995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F2F2F2"/>
          </a:solidFill>
        </p:spPr>
        <p:txBody>
          <a:bodyPr wrap="square" lIns="0" tIns="0" rIns="0" bIns="0" rtlCol="0"/>
          <a:lstStyle/>
          <a:p>
            <a:endParaRPr/>
          </a:p>
        </p:txBody>
      </p:sp>
      <p:sp>
        <p:nvSpPr>
          <p:cNvPr id="2" name="Holder 2"/>
          <p:cNvSpPr>
            <a:spLocks noGrp="1"/>
          </p:cNvSpPr>
          <p:nvPr>
            <p:ph type="title"/>
          </p:nvPr>
        </p:nvSpPr>
        <p:spPr>
          <a:xfrm>
            <a:off x="1163604" y="931035"/>
            <a:ext cx="6904355" cy="1678939"/>
          </a:xfrm>
          <a:prstGeom prst="rect">
            <a:avLst/>
          </a:prstGeom>
        </p:spPr>
        <p:txBody>
          <a:bodyPr wrap="square" lIns="0" tIns="0" rIns="0" bIns="0">
            <a:spAutoFit/>
          </a:bodyPr>
          <a:lstStyle>
            <a:lvl1pPr>
              <a:defRPr sz="3600" b="0" i="0">
                <a:solidFill>
                  <a:srgbClr val="1F2628"/>
                </a:solidFill>
                <a:latin typeface="Trebuchet MS"/>
                <a:cs typeface="Trebuchet MS"/>
              </a:defRPr>
            </a:lvl1pPr>
          </a:lstStyle>
          <a:p>
            <a:endParaRPr/>
          </a:p>
        </p:txBody>
      </p:sp>
      <p:sp>
        <p:nvSpPr>
          <p:cNvPr id="3" name="Holder 3"/>
          <p:cNvSpPr>
            <a:spLocks noGrp="1"/>
          </p:cNvSpPr>
          <p:nvPr>
            <p:ph type="body" idx="1"/>
          </p:nvPr>
        </p:nvSpPr>
        <p:spPr>
          <a:xfrm>
            <a:off x="427096" y="808324"/>
            <a:ext cx="8289807" cy="3048000"/>
          </a:xfrm>
          <a:prstGeom prst="rect">
            <a:avLst/>
          </a:prstGeom>
        </p:spPr>
        <p:txBody>
          <a:bodyPr wrap="square" lIns="0" tIns="0" rIns="0" bIns="0">
            <a:spAutoFit/>
          </a:bodyPr>
          <a:lstStyle>
            <a:lvl1pPr>
              <a:defRPr sz="3600" b="0" i="0">
                <a:solidFill>
                  <a:srgbClr val="1F2628"/>
                </a:solidFill>
                <a:latin typeface="Trebuchet MS"/>
                <a:cs typeface="Trebuchet MS"/>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8/20/2019</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6E0469-ED02-4F32-A1D5-2FE55F094E89}"/>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E5A4A3-8162-4163-8CF3-3831F1BC095E}"/>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BA40E3-238D-4596-82D7-6F6F6B1002EB}"/>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7EB59CDD-955D-4606-AE31-D9573EEBE526}" type="datetimeFigureOut">
              <a:rPr lang="en-IN" smtClean="0"/>
              <a:t>20-08-2019</a:t>
            </a:fld>
            <a:endParaRPr lang="en-IN"/>
          </a:p>
        </p:txBody>
      </p:sp>
      <p:sp>
        <p:nvSpPr>
          <p:cNvPr id="5" name="Footer Placeholder 4">
            <a:extLst>
              <a:ext uri="{FF2B5EF4-FFF2-40B4-BE49-F238E27FC236}">
                <a16:creationId xmlns:a16="http://schemas.microsoft.com/office/drawing/2014/main" id="{6A0E213C-CAF0-430D-B5A6-83FEF802EAA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2FE556C-9EFF-4034-A955-10F1124B58B5}"/>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C4EEE83-C0F4-44E4-AFA5-757E4FCFA1CB}" type="slidenum">
              <a:rPr lang="en-IN" smtClean="0"/>
              <a:t>‹#›</a:t>
            </a:fld>
            <a:endParaRPr lang="en-IN"/>
          </a:p>
        </p:txBody>
      </p:sp>
    </p:spTree>
    <p:extLst>
      <p:ext uri="{BB962C8B-B14F-4D97-AF65-F5344CB8AC3E}">
        <p14:creationId xmlns:p14="http://schemas.microsoft.com/office/powerpoint/2010/main" val="406294602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6"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49.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51.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50.png"/><Relationship Id="rId9" Type="http://schemas.openxmlformats.org/officeDocument/2006/relationships/image" Target="../media/image42.pn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52.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78.jpg"/></Relationships>
</file>

<file path=ppt/slides/_rels/slide4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6.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8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hyperlink" Target="https://en.wikipedia.org/wiki/Unit_vector" TargetMode="Externa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2.jp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4.jpg"/><Relationship Id="rId7" Type="http://schemas.openxmlformats.org/officeDocument/2006/relationships/hyperlink" Target="https://towardsdatascience.com/the-complete-beginners-guide-to-data-cleaning-and-preprocessing-2070b7d4c6d" TargetMode="External"/><Relationship Id="rId2"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hyperlink" Target="http://machinelearningmastery.com/discover-feature-engineering-how-to-engineer-features-and-how-to-get-good-at-it/" TargetMode="External"/><Relationship Id="rId5" Type="http://schemas.openxmlformats.org/officeDocument/2006/relationships/hyperlink" Target="https://spark.apache.org/docs/latest/ml-features.html" TargetMode="External"/><Relationship Id="rId4" Type="http://schemas.openxmlformats.org/officeDocument/2006/relationships/hyperlink" Target="http://scikit-learn.org/stable/modules/preprocessing.html#normalization"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pp_var_category_name"/><Relationship Id="rId2" Type="http://schemas.openxmlformats.org/officeDocument/2006/relationships/hyperlink" Target="#pp_var_brand_name"/><Relationship Id="rId1" Type="http://schemas.openxmlformats.org/officeDocument/2006/relationships/slideLayout" Target="../slideLayouts/slideLayout5.xml"/><Relationship Id="rId5" Type="http://schemas.openxmlformats.org/officeDocument/2006/relationships/hyperlink" Target="#pp_var_name"/><Relationship Id="rId4" Type="http://schemas.openxmlformats.org/officeDocument/2006/relationships/hyperlink" Target="#pp_var_item_description"/></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10.jp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39806" cy="514348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5143500"/>
          </a:xfrm>
          <a:custGeom>
            <a:avLst/>
            <a:gdLst/>
            <a:ahLst/>
            <a:cxnLst/>
            <a:rect l="l" t="t" r="r" b="b"/>
            <a:pathLst>
              <a:path w="9144000" h="5143500">
                <a:moveTo>
                  <a:pt x="0" y="0"/>
                </a:moveTo>
                <a:lnTo>
                  <a:pt x="9143981" y="0"/>
                </a:lnTo>
                <a:lnTo>
                  <a:pt x="9143981" y="5143389"/>
                </a:lnTo>
                <a:lnTo>
                  <a:pt x="0" y="5143389"/>
                </a:lnTo>
                <a:lnTo>
                  <a:pt x="0" y="0"/>
                </a:lnTo>
                <a:close/>
              </a:path>
            </a:pathLst>
          </a:custGeom>
          <a:solidFill>
            <a:srgbClr val="000000">
              <a:alpha val="68078"/>
            </a:srgbClr>
          </a:solidFill>
        </p:spPr>
        <p:txBody>
          <a:bodyPr wrap="square" lIns="0" tIns="0" rIns="0" bIns="0" rtlCol="0"/>
          <a:lstStyle/>
          <a:p>
            <a:r>
              <a:rPr lang="en-IN"/>
              <a:t>http://igniteitserve.com/</a:t>
            </a:r>
            <a:endParaRPr dirty="0"/>
          </a:p>
        </p:txBody>
      </p:sp>
      <p:sp>
        <p:nvSpPr>
          <p:cNvPr id="4" name="object 4"/>
          <p:cNvSpPr txBox="1">
            <a:spLocks noGrp="1"/>
          </p:cNvSpPr>
          <p:nvPr>
            <p:ph type="body" idx="1"/>
          </p:nvPr>
        </p:nvSpPr>
        <p:spPr>
          <a:xfrm>
            <a:off x="427096" y="808324"/>
            <a:ext cx="8289807" cy="2177807"/>
          </a:xfrm>
          <a:prstGeom prst="rect">
            <a:avLst/>
          </a:prstGeom>
        </p:spPr>
        <p:txBody>
          <a:bodyPr vert="horz" wrap="square" lIns="0" tIns="340645" rIns="0" bIns="0" rtlCol="0">
            <a:spAutoFit/>
          </a:bodyPr>
          <a:lstStyle/>
          <a:p>
            <a:pPr algn="ctr">
              <a:lnSpc>
                <a:spcPts val="7125"/>
              </a:lnSpc>
              <a:spcBef>
                <a:spcPts val="100"/>
              </a:spcBef>
            </a:pPr>
            <a:r>
              <a:rPr lang="en-IN" sz="6000" i="1" dirty="0">
                <a:solidFill>
                  <a:schemeClr val="accent1"/>
                </a:solidFill>
              </a:rPr>
              <a:t>Feature Engineering-</a:t>
            </a:r>
          </a:p>
          <a:p>
            <a:pPr algn="ctr">
              <a:lnSpc>
                <a:spcPts val="7125"/>
              </a:lnSpc>
              <a:spcBef>
                <a:spcPts val="100"/>
              </a:spcBef>
            </a:pPr>
            <a:r>
              <a:rPr lang="en-US" sz="6000" i="1" dirty="0">
                <a:solidFill>
                  <a:schemeClr val="accent1"/>
                </a:solidFill>
              </a:rPr>
              <a:t>Retail Price Prediction</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A116-092A-4832-8A7A-432BEE603F78}"/>
              </a:ext>
            </a:extLst>
          </p:cNvPr>
          <p:cNvSpPr>
            <a:spLocks noGrp="1"/>
          </p:cNvSpPr>
          <p:nvPr>
            <p:ph type="ctrTitle"/>
          </p:nvPr>
        </p:nvSpPr>
        <p:spPr>
          <a:xfrm>
            <a:off x="762000" y="931035"/>
            <a:ext cx="7939097" cy="5109091"/>
          </a:xfrm>
        </p:spPr>
        <p:txBody>
          <a:bodyPr/>
          <a:lstStyle/>
          <a:p>
            <a:r>
              <a:rPr lang="en-IN" sz="2000" b="0" dirty="0">
                <a:solidFill>
                  <a:srgbClr val="333333"/>
                </a:solidFill>
                <a:latin typeface="q_serif"/>
              </a:rPr>
              <a:t> </a:t>
            </a:r>
            <a:r>
              <a:rPr lang="en-IN" sz="1600" b="0" dirty="0">
                <a:solidFill>
                  <a:srgbClr val="333333"/>
                </a:solidFill>
                <a:latin typeface="q_serif"/>
              </a:rPr>
              <a:t>*Google </a:t>
            </a:r>
            <a:r>
              <a:rPr lang="en-IN" sz="1600" b="0" dirty="0" err="1">
                <a:solidFill>
                  <a:srgbClr val="333333"/>
                </a:solidFill>
                <a:latin typeface="q_serif"/>
              </a:rPr>
              <a:t>Colab</a:t>
            </a:r>
            <a:r>
              <a:rPr lang="en-IN" sz="1600" b="0" dirty="0">
                <a:solidFill>
                  <a:srgbClr val="333333"/>
                </a:solidFill>
                <a:latin typeface="q_serif"/>
              </a:rPr>
              <a:t> is a free cloud service based on </a:t>
            </a:r>
            <a:r>
              <a:rPr lang="en-IN" sz="1600" b="0" dirty="0" err="1">
                <a:solidFill>
                  <a:srgbClr val="333333"/>
                </a:solidFill>
                <a:latin typeface="q_serif"/>
              </a:rPr>
              <a:t>Jupyter</a:t>
            </a:r>
            <a:r>
              <a:rPr lang="en-IN" sz="1600" b="0" dirty="0">
                <a:solidFill>
                  <a:srgbClr val="333333"/>
                </a:solidFill>
                <a:latin typeface="q_serif"/>
              </a:rPr>
              <a:t> Notebooks for machine learning education and research. It provides a runtime fully configured for deep learning</a:t>
            </a:r>
            <a:br>
              <a:rPr lang="en-IN" sz="1600" b="0" dirty="0">
                <a:solidFill>
                  <a:srgbClr val="333333"/>
                </a:solidFill>
                <a:latin typeface="q_serif"/>
              </a:rPr>
            </a:br>
            <a:br>
              <a:rPr lang="en-IN" sz="1600" b="0" dirty="0">
                <a:solidFill>
                  <a:srgbClr val="333333"/>
                </a:solidFill>
                <a:latin typeface="q_serif"/>
              </a:rPr>
            </a:br>
            <a:r>
              <a:rPr lang="en-IN" sz="1600" b="0" dirty="0">
                <a:solidFill>
                  <a:srgbClr val="333333"/>
                </a:solidFill>
                <a:latin typeface="q_serif"/>
              </a:rPr>
              <a:t> *Saves to Google Drive, which allows you to also share and have multiple people work on the same document at once</a:t>
            </a:r>
            <a:br>
              <a:rPr lang="en-IN" sz="1600" b="0" dirty="0">
                <a:solidFill>
                  <a:srgbClr val="333333"/>
                </a:solidFill>
                <a:latin typeface="q_serif"/>
              </a:rPr>
            </a:br>
            <a:br>
              <a:rPr lang="en-IN" sz="1600" b="0" dirty="0">
                <a:solidFill>
                  <a:srgbClr val="333333"/>
                </a:solidFill>
                <a:latin typeface="q_serif"/>
              </a:rPr>
            </a:br>
            <a:r>
              <a:rPr lang="en-IN" sz="1600" b="0" dirty="0">
                <a:solidFill>
                  <a:srgbClr val="333333"/>
                </a:solidFill>
                <a:latin typeface="q_serif"/>
              </a:rPr>
              <a:t> *Collapsible section and section tree</a:t>
            </a:r>
            <a:br>
              <a:rPr lang="en-IN" sz="1600" b="0" dirty="0">
                <a:solidFill>
                  <a:srgbClr val="333333"/>
                </a:solidFill>
                <a:latin typeface="q_serif"/>
              </a:rPr>
            </a:br>
            <a:br>
              <a:rPr lang="en-IN" sz="1600" b="0" dirty="0">
                <a:solidFill>
                  <a:srgbClr val="333333"/>
                </a:solidFill>
                <a:latin typeface="q_serif"/>
              </a:rPr>
            </a:br>
            <a:r>
              <a:rPr lang="en-IN" sz="1600" b="0" dirty="0">
                <a:solidFill>
                  <a:srgbClr val="333333"/>
                </a:solidFill>
                <a:latin typeface="q_serif"/>
              </a:rPr>
              <a:t> *Interactive widgets like sliders</a:t>
            </a:r>
            <a:br>
              <a:rPr lang="en-IN" sz="1600" b="0" dirty="0">
                <a:solidFill>
                  <a:srgbClr val="333333"/>
                </a:solidFill>
                <a:latin typeface="q_serif"/>
              </a:rPr>
            </a:br>
            <a:br>
              <a:rPr lang="en-IN" sz="1600" b="0" dirty="0">
                <a:solidFill>
                  <a:srgbClr val="333333"/>
                </a:solidFill>
                <a:latin typeface="q_serif"/>
              </a:rPr>
            </a:br>
            <a:r>
              <a:rPr lang="en-IN" sz="1600" b="0" dirty="0">
                <a:solidFill>
                  <a:srgbClr val="333333"/>
                </a:solidFill>
                <a:latin typeface="q_serif"/>
              </a:rPr>
              <a:t> *Scratch cell: A cell to run test code but which isn’t saved in your</a:t>
            </a:r>
            <a:br>
              <a:rPr lang="en-IN" sz="1600" b="0" dirty="0">
                <a:solidFill>
                  <a:srgbClr val="333333"/>
                </a:solidFill>
                <a:latin typeface="q_serif"/>
              </a:rPr>
            </a:br>
            <a:r>
              <a:rPr lang="en-IN" sz="1600" b="0" dirty="0">
                <a:solidFill>
                  <a:srgbClr val="333333"/>
                </a:solidFill>
                <a:latin typeface="q_serif"/>
              </a:rPr>
              <a:t> notebook</a:t>
            </a:r>
            <a:br>
              <a:rPr lang="en-IN" sz="1600" b="0" dirty="0">
                <a:solidFill>
                  <a:srgbClr val="333333"/>
                </a:solidFill>
                <a:latin typeface="q_serif"/>
              </a:rPr>
            </a:br>
            <a:br>
              <a:rPr lang="en-IN" sz="1600" b="0" dirty="0">
                <a:solidFill>
                  <a:srgbClr val="333333"/>
                </a:solidFill>
                <a:latin typeface="q_serif"/>
              </a:rPr>
            </a:br>
            <a:r>
              <a:rPr lang="en-IN" sz="1600" b="0" dirty="0">
                <a:solidFill>
                  <a:srgbClr val="333333"/>
                </a:solidFill>
                <a:latin typeface="q_serif"/>
              </a:rPr>
              <a:t> *Code snippets &amp; </a:t>
            </a:r>
            <a:r>
              <a:rPr lang="en-IN" sz="1600" b="0" dirty="0" err="1">
                <a:solidFill>
                  <a:srgbClr val="333333"/>
                </a:solidFill>
                <a:latin typeface="q_serif"/>
              </a:rPr>
              <a:t>pdb</a:t>
            </a:r>
            <a:r>
              <a:rPr lang="en-IN" sz="1600" b="0" dirty="0">
                <a:solidFill>
                  <a:srgbClr val="333333"/>
                </a:solidFill>
                <a:latin typeface="q_serif"/>
              </a:rPr>
              <a:t> debugger support</a:t>
            </a:r>
            <a:br>
              <a:rPr lang="en-IN" sz="1600" b="0" dirty="0">
                <a:solidFill>
                  <a:srgbClr val="333333"/>
                </a:solidFill>
                <a:latin typeface="q_serif"/>
              </a:rPr>
            </a:br>
            <a:br>
              <a:rPr lang="en-IN" sz="1600" b="0" dirty="0">
                <a:solidFill>
                  <a:srgbClr val="333333"/>
                </a:solidFill>
                <a:latin typeface="q_serif"/>
              </a:rPr>
            </a:br>
            <a:r>
              <a:rPr lang="en-IN" sz="1600" b="0" dirty="0">
                <a:solidFill>
                  <a:srgbClr val="333333"/>
                </a:solidFill>
                <a:latin typeface="q_serif"/>
              </a:rPr>
              <a:t>* </a:t>
            </a:r>
            <a:r>
              <a:rPr lang="en-IN" sz="1600" dirty="0">
                <a:solidFill>
                  <a:srgbClr val="333333"/>
                </a:solidFill>
                <a:latin typeface="q_serif"/>
              </a:rPr>
              <a:t>And the best is for the last…..??</a:t>
            </a:r>
            <a:br>
              <a:rPr lang="en-IN" sz="1600" b="0" dirty="0">
                <a:solidFill>
                  <a:srgbClr val="333333"/>
                </a:solidFill>
                <a:latin typeface="q_serif"/>
              </a:rPr>
            </a:br>
            <a:br>
              <a:rPr lang="en-IN" b="0" dirty="0">
                <a:solidFill>
                  <a:srgbClr val="333333"/>
                </a:solidFill>
                <a:latin typeface="q_serif"/>
              </a:rPr>
            </a:br>
            <a:endParaRPr lang="en-IN" dirty="0"/>
          </a:p>
        </p:txBody>
      </p:sp>
      <p:sp>
        <p:nvSpPr>
          <p:cNvPr id="3" name="Subtitle 2">
            <a:extLst>
              <a:ext uri="{FF2B5EF4-FFF2-40B4-BE49-F238E27FC236}">
                <a16:creationId xmlns:a16="http://schemas.microsoft.com/office/drawing/2014/main" id="{621E732D-9B5B-46CB-9205-1038C973FC83}"/>
              </a:ext>
            </a:extLst>
          </p:cNvPr>
          <p:cNvSpPr>
            <a:spLocks noGrp="1"/>
          </p:cNvSpPr>
          <p:nvPr>
            <p:ph type="subTitle" idx="4"/>
          </p:nvPr>
        </p:nvSpPr>
        <p:spPr>
          <a:xfrm>
            <a:off x="914401" y="192775"/>
            <a:ext cx="3809999" cy="469519"/>
          </a:xfrm>
        </p:spPr>
        <p:txBody>
          <a:bodyPr/>
          <a:lstStyle/>
          <a:p>
            <a:r>
              <a:rPr lang="en-IN" sz="2400" dirty="0"/>
              <a:t> </a:t>
            </a:r>
          </a:p>
        </p:txBody>
      </p:sp>
      <p:pic>
        <p:nvPicPr>
          <p:cNvPr id="11266" name="Picture 2" descr="Image result for google colab">
            <a:extLst>
              <a:ext uri="{FF2B5EF4-FFF2-40B4-BE49-F238E27FC236}">
                <a16:creationId xmlns:a16="http://schemas.microsoft.com/office/drawing/2014/main" id="{EFF0922F-F3D3-4C95-9A35-C5B74A5EE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2419350"/>
            <a:ext cx="2528897"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google colab">
            <a:extLst>
              <a:ext uri="{FF2B5EF4-FFF2-40B4-BE49-F238E27FC236}">
                <a16:creationId xmlns:a16="http://schemas.microsoft.com/office/drawing/2014/main" id="{EDE2E3FE-1594-4138-9123-D60223FE8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183" y="92834"/>
            <a:ext cx="1071562" cy="838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58970D-C912-4080-B1C6-9C5A36D60E6F}"/>
              </a:ext>
            </a:extLst>
          </p:cNvPr>
          <p:cNvSpPr/>
          <p:nvPr/>
        </p:nvSpPr>
        <p:spPr>
          <a:xfrm>
            <a:off x="1823593" y="292963"/>
            <a:ext cx="3891407" cy="461665"/>
          </a:xfrm>
          <a:prstGeom prst="rect">
            <a:avLst/>
          </a:prstGeom>
        </p:spPr>
        <p:txBody>
          <a:bodyPr wrap="square">
            <a:spAutoFit/>
          </a:bodyPr>
          <a:lstStyle/>
          <a:p>
            <a:r>
              <a:rPr lang="en-IN" sz="2400" dirty="0"/>
              <a:t>Why use </a:t>
            </a:r>
            <a:r>
              <a:rPr lang="en-IN" sz="2400" dirty="0" err="1"/>
              <a:t>Colab</a:t>
            </a:r>
            <a:r>
              <a:rPr lang="en-IN" sz="2400" dirty="0"/>
              <a:t>??</a:t>
            </a:r>
          </a:p>
        </p:txBody>
      </p:sp>
    </p:spTree>
    <p:extLst>
      <p:ext uri="{BB962C8B-B14F-4D97-AF65-F5344CB8AC3E}">
        <p14:creationId xmlns:p14="http://schemas.microsoft.com/office/powerpoint/2010/main" val="1086383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B81F-89C6-422A-9CE8-CE5065E95B47}"/>
              </a:ext>
            </a:extLst>
          </p:cNvPr>
          <p:cNvSpPr>
            <a:spLocks noGrp="1"/>
          </p:cNvSpPr>
          <p:nvPr>
            <p:ph type="ctrTitle"/>
          </p:nvPr>
        </p:nvSpPr>
        <p:spPr>
          <a:xfrm>
            <a:off x="762000" y="53951"/>
            <a:ext cx="6648450" cy="460400"/>
          </a:xfrm>
        </p:spPr>
        <p:txBody>
          <a:bodyPr>
            <a:normAutofit/>
          </a:bodyPr>
          <a:lstStyle/>
          <a:p>
            <a:r>
              <a:rPr lang="en-IN" b="1" spc="-40" dirty="0"/>
              <a:t>Getting Started With Google </a:t>
            </a:r>
            <a:r>
              <a:rPr lang="en-IN" b="1" spc="-40" dirty="0" err="1"/>
              <a:t>Colab</a:t>
            </a:r>
            <a:r>
              <a:rPr lang="en-IN" b="1" spc="-40" dirty="0"/>
              <a:t>-</a:t>
            </a:r>
          </a:p>
        </p:txBody>
      </p:sp>
      <p:pic>
        <p:nvPicPr>
          <p:cNvPr id="4098" name="Picture 2">
            <a:extLst>
              <a:ext uri="{FF2B5EF4-FFF2-40B4-BE49-F238E27FC236}">
                <a16:creationId xmlns:a16="http://schemas.microsoft.com/office/drawing/2014/main" id="{6CC024BF-3E35-4257-82E9-68600D099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800100"/>
            <a:ext cx="35052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70B958D-6C33-44D8-AC69-E50AA8AE0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861391"/>
            <a:ext cx="3505200" cy="35391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C2EE0FF-E90C-4E10-967B-3248EED2B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348412"/>
            <a:ext cx="3505200" cy="10521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BB9EC47-DB6B-496B-A1BB-37010A63F56B}"/>
              </a:ext>
            </a:extLst>
          </p:cNvPr>
          <p:cNvSpPr/>
          <p:nvPr/>
        </p:nvSpPr>
        <p:spPr>
          <a:xfrm>
            <a:off x="3581400" y="4562925"/>
            <a:ext cx="2092239" cy="369332"/>
          </a:xfrm>
          <a:prstGeom prst="rect">
            <a:avLst/>
          </a:prstGeom>
        </p:spPr>
        <p:txBody>
          <a:bodyPr wrap="none">
            <a:spAutoFit/>
          </a:bodyPr>
          <a:lstStyle/>
          <a:p>
            <a:r>
              <a:rPr lang="en-IN" dirty="0"/>
              <a:t>Adv of Google </a:t>
            </a:r>
            <a:r>
              <a:rPr lang="en-IN" dirty="0" err="1"/>
              <a:t>Colab</a:t>
            </a:r>
            <a:endParaRPr lang="en-IN" dirty="0"/>
          </a:p>
        </p:txBody>
      </p:sp>
    </p:spTree>
    <p:extLst>
      <p:ext uri="{BB962C8B-B14F-4D97-AF65-F5344CB8AC3E}">
        <p14:creationId xmlns:p14="http://schemas.microsoft.com/office/powerpoint/2010/main" val="3625447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67286" y="0"/>
            <a:ext cx="2576694" cy="2576694"/>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16291" y="1591693"/>
            <a:ext cx="7332309" cy="2498120"/>
          </a:xfrm>
          <a:prstGeom prst="rect">
            <a:avLst/>
          </a:prstGeom>
        </p:spPr>
        <p:txBody>
          <a:bodyPr vert="horz" wrap="square" lIns="0" tIns="12700" rIns="0" bIns="0" rtlCol="0">
            <a:spAutoFit/>
          </a:bodyPr>
          <a:lstStyle/>
          <a:p>
            <a:pPr marL="440055" indent="-427355">
              <a:lnSpc>
                <a:spcPct val="100000"/>
              </a:lnSpc>
              <a:spcBef>
                <a:spcPts val="100"/>
              </a:spcBef>
              <a:buFont typeface="Arial"/>
              <a:buChar char="●"/>
              <a:tabLst>
                <a:tab pos="440055" algn="l"/>
                <a:tab pos="440690" algn="l"/>
              </a:tabLst>
            </a:pPr>
            <a:endParaRPr lang="en-IN" spc="-45" dirty="0">
              <a:solidFill>
                <a:srgbClr val="1F2628"/>
              </a:solidFill>
              <a:latin typeface="Trebuchet MS"/>
              <a:cs typeface="Trebuchet MS"/>
            </a:endParaRPr>
          </a:p>
          <a:p>
            <a:pPr marL="440055" indent="-427355">
              <a:lnSpc>
                <a:spcPct val="100000"/>
              </a:lnSpc>
              <a:spcBef>
                <a:spcPts val="100"/>
              </a:spcBef>
              <a:buFont typeface="Arial"/>
              <a:buChar char="●"/>
              <a:tabLst>
                <a:tab pos="440055" algn="l"/>
                <a:tab pos="440690" algn="l"/>
              </a:tabLst>
            </a:pPr>
            <a:r>
              <a:rPr spc="-45" dirty="0">
                <a:solidFill>
                  <a:srgbClr val="1F2628"/>
                </a:solidFill>
                <a:latin typeface="Trebuchet MS"/>
                <a:cs typeface="Trebuchet MS"/>
              </a:rPr>
              <a:t>What </a:t>
            </a:r>
            <a:r>
              <a:rPr spc="85" dirty="0">
                <a:solidFill>
                  <a:srgbClr val="1F2628"/>
                </a:solidFill>
                <a:latin typeface="Trebuchet MS"/>
                <a:cs typeface="Trebuchet MS"/>
              </a:rPr>
              <a:t>does</a:t>
            </a:r>
            <a:r>
              <a:rPr spc="-530" dirty="0">
                <a:solidFill>
                  <a:srgbClr val="1F2628"/>
                </a:solidFill>
                <a:latin typeface="Trebuchet MS"/>
                <a:cs typeface="Trebuchet MS"/>
              </a:rPr>
              <a:t> </a:t>
            </a:r>
            <a:r>
              <a:rPr lang="en-IN" spc="-530" dirty="0">
                <a:solidFill>
                  <a:srgbClr val="1F2628"/>
                </a:solidFill>
                <a:latin typeface="Trebuchet MS"/>
                <a:cs typeface="Trebuchet MS"/>
              </a:rPr>
              <a:t>      </a:t>
            </a:r>
            <a:r>
              <a:rPr spc="-70" dirty="0">
                <a:solidFill>
                  <a:srgbClr val="1F2628"/>
                </a:solidFill>
                <a:latin typeface="Trebuchet MS"/>
                <a:cs typeface="Trebuchet MS"/>
              </a:rPr>
              <a:t>the </a:t>
            </a:r>
            <a:r>
              <a:rPr spc="-55" dirty="0">
                <a:solidFill>
                  <a:srgbClr val="1F2628"/>
                </a:solidFill>
                <a:latin typeface="Trebuchet MS"/>
                <a:cs typeface="Trebuchet MS"/>
              </a:rPr>
              <a:t>data </a:t>
            </a:r>
            <a:r>
              <a:rPr spc="-15" dirty="0">
                <a:solidFill>
                  <a:srgbClr val="1F2628"/>
                </a:solidFill>
                <a:latin typeface="Trebuchet MS"/>
                <a:cs typeface="Trebuchet MS"/>
              </a:rPr>
              <a:t>model </a:t>
            </a:r>
            <a:r>
              <a:rPr spc="5" dirty="0">
                <a:solidFill>
                  <a:srgbClr val="1F2628"/>
                </a:solidFill>
                <a:latin typeface="Trebuchet MS"/>
                <a:cs typeface="Trebuchet MS"/>
              </a:rPr>
              <a:t>look </a:t>
            </a:r>
            <a:r>
              <a:rPr spc="-5" dirty="0">
                <a:solidFill>
                  <a:srgbClr val="1F2628"/>
                </a:solidFill>
                <a:latin typeface="Trebuchet MS"/>
                <a:cs typeface="Trebuchet MS"/>
              </a:rPr>
              <a:t>like?</a:t>
            </a:r>
            <a:endParaRPr dirty="0">
              <a:latin typeface="Trebuchet MS"/>
              <a:cs typeface="Trebuchet MS"/>
            </a:endParaRPr>
          </a:p>
          <a:p>
            <a:pPr marL="440055" indent="-427355">
              <a:lnSpc>
                <a:spcPct val="100000"/>
              </a:lnSpc>
              <a:spcBef>
                <a:spcPts val="30"/>
              </a:spcBef>
              <a:buFont typeface="Arial"/>
              <a:buChar char="●"/>
              <a:tabLst>
                <a:tab pos="440055" algn="l"/>
                <a:tab pos="440690" algn="l"/>
              </a:tabLst>
            </a:pPr>
            <a:r>
              <a:rPr spc="-45" dirty="0">
                <a:solidFill>
                  <a:srgbClr val="1F2628"/>
                </a:solidFill>
                <a:latin typeface="Trebuchet MS"/>
                <a:cs typeface="Trebuchet MS"/>
              </a:rPr>
              <a:t>What </a:t>
            </a:r>
            <a:r>
              <a:rPr dirty="0">
                <a:solidFill>
                  <a:srgbClr val="1F2628"/>
                </a:solidFill>
                <a:latin typeface="Trebuchet MS"/>
                <a:cs typeface="Trebuchet MS"/>
              </a:rPr>
              <a:t>is </a:t>
            </a:r>
            <a:r>
              <a:rPr spc="-70" dirty="0">
                <a:solidFill>
                  <a:srgbClr val="1F2628"/>
                </a:solidFill>
                <a:latin typeface="Trebuchet MS"/>
                <a:cs typeface="Trebuchet MS"/>
              </a:rPr>
              <a:t>the </a:t>
            </a:r>
            <a:r>
              <a:rPr spc="-50" dirty="0">
                <a:solidFill>
                  <a:srgbClr val="1F2628"/>
                </a:solidFill>
                <a:latin typeface="Trebuchet MS"/>
                <a:cs typeface="Trebuchet MS"/>
              </a:rPr>
              <a:t>features</a:t>
            </a:r>
            <a:r>
              <a:rPr spc="-350" dirty="0">
                <a:solidFill>
                  <a:srgbClr val="1F2628"/>
                </a:solidFill>
                <a:latin typeface="Trebuchet MS"/>
                <a:cs typeface="Trebuchet MS"/>
              </a:rPr>
              <a:t> </a:t>
            </a:r>
            <a:r>
              <a:rPr spc="-45" dirty="0">
                <a:solidFill>
                  <a:srgbClr val="1F2628"/>
                </a:solidFill>
                <a:latin typeface="Trebuchet MS"/>
                <a:cs typeface="Trebuchet MS"/>
              </a:rPr>
              <a:t>distribution?</a:t>
            </a:r>
            <a:endParaRPr dirty="0">
              <a:latin typeface="Trebuchet MS"/>
              <a:cs typeface="Trebuchet MS"/>
            </a:endParaRPr>
          </a:p>
          <a:p>
            <a:pPr marL="440055" marR="1162050" indent="-427355">
              <a:lnSpc>
                <a:spcPts val="3150"/>
              </a:lnSpc>
              <a:spcBef>
                <a:spcPts val="110"/>
              </a:spcBef>
              <a:buFont typeface="Arial"/>
              <a:buChar char="●"/>
              <a:tabLst>
                <a:tab pos="440055" algn="l"/>
                <a:tab pos="440690" algn="l"/>
              </a:tabLst>
            </a:pPr>
            <a:r>
              <a:rPr spc="-45" dirty="0">
                <a:solidFill>
                  <a:srgbClr val="1F2628"/>
                </a:solidFill>
                <a:latin typeface="Trebuchet MS"/>
                <a:cs typeface="Trebuchet MS"/>
              </a:rPr>
              <a:t>What </a:t>
            </a:r>
            <a:r>
              <a:rPr spc="-35" dirty="0">
                <a:solidFill>
                  <a:srgbClr val="1F2628"/>
                </a:solidFill>
                <a:latin typeface="Trebuchet MS"/>
                <a:cs typeface="Trebuchet MS"/>
              </a:rPr>
              <a:t>are </a:t>
            </a:r>
            <a:r>
              <a:rPr spc="-70" dirty="0">
                <a:solidFill>
                  <a:srgbClr val="1F2628"/>
                </a:solidFill>
                <a:latin typeface="Trebuchet MS"/>
                <a:cs typeface="Trebuchet MS"/>
              </a:rPr>
              <a:t>the </a:t>
            </a:r>
            <a:r>
              <a:rPr spc="-50" dirty="0">
                <a:solidFill>
                  <a:srgbClr val="1F2628"/>
                </a:solidFill>
                <a:latin typeface="Trebuchet MS"/>
                <a:cs typeface="Trebuchet MS"/>
              </a:rPr>
              <a:t>features </a:t>
            </a:r>
            <a:r>
              <a:rPr spc="-110" dirty="0">
                <a:solidFill>
                  <a:srgbClr val="1F2628"/>
                </a:solidFill>
                <a:latin typeface="Trebuchet MS"/>
                <a:cs typeface="Trebuchet MS"/>
              </a:rPr>
              <a:t>with</a:t>
            </a:r>
            <a:r>
              <a:rPr spc="-430" dirty="0">
                <a:solidFill>
                  <a:srgbClr val="1F2628"/>
                </a:solidFill>
                <a:latin typeface="Trebuchet MS"/>
                <a:cs typeface="Trebuchet MS"/>
              </a:rPr>
              <a:t> </a:t>
            </a:r>
            <a:r>
              <a:rPr lang="en-IN" spc="-430" dirty="0">
                <a:solidFill>
                  <a:srgbClr val="1F2628"/>
                </a:solidFill>
                <a:latin typeface="Trebuchet MS"/>
                <a:cs typeface="Trebuchet MS"/>
              </a:rPr>
              <a:t>      </a:t>
            </a:r>
            <a:r>
              <a:rPr spc="20" dirty="0">
                <a:solidFill>
                  <a:srgbClr val="1F2628"/>
                </a:solidFill>
                <a:latin typeface="Trebuchet MS"/>
                <a:cs typeface="Trebuchet MS"/>
              </a:rPr>
              <a:t>missing  </a:t>
            </a:r>
            <a:r>
              <a:rPr spc="-35" dirty="0">
                <a:solidFill>
                  <a:srgbClr val="1F2628"/>
                </a:solidFill>
                <a:latin typeface="Trebuchet MS"/>
                <a:cs typeface="Trebuchet MS"/>
              </a:rPr>
              <a:t>or </a:t>
            </a:r>
            <a:r>
              <a:rPr spc="-30" dirty="0">
                <a:solidFill>
                  <a:srgbClr val="1F2628"/>
                </a:solidFill>
                <a:latin typeface="Trebuchet MS"/>
                <a:cs typeface="Trebuchet MS"/>
              </a:rPr>
              <a:t>inconsistent</a:t>
            </a:r>
            <a:r>
              <a:rPr spc="-204" dirty="0">
                <a:solidFill>
                  <a:srgbClr val="1F2628"/>
                </a:solidFill>
                <a:latin typeface="Trebuchet MS"/>
                <a:cs typeface="Trebuchet MS"/>
              </a:rPr>
              <a:t> </a:t>
            </a:r>
            <a:r>
              <a:rPr spc="40" dirty="0">
                <a:solidFill>
                  <a:srgbClr val="1F2628"/>
                </a:solidFill>
                <a:latin typeface="Trebuchet MS"/>
                <a:cs typeface="Trebuchet MS"/>
              </a:rPr>
              <a:t>values?</a:t>
            </a:r>
            <a:endParaRPr dirty="0">
              <a:latin typeface="Trebuchet MS"/>
              <a:cs typeface="Trebuchet MS"/>
            </a:endParaRPr>
          </a:p>
          <a:p>
            <a:pPr marL="440055" indent="-427355">
              <a:lnSpc>
                <a:spcPts val="3040"/>
              </a:lnSpc>
              <a:buFont typeface="Arial"/>
              <a:buChar char="●"/>
              <a:tabLst>
                <a:tab pos="440055" algn="l"/>
                <a:tab pos="440690" algn="l"/>
              </a:tabLst>
            </a:pPr>
            <a:r>
              <a:rPr spc="-45" dirty="0">
                <a:solidFill>
                  <a:srgbClr val="1F2628"/>
                </a:solidFill>
                <a:latin typeface="Trebuchet MS"/>
                <a:cs typeface="Trebuchet MS"/>
              </a:rPr>
              <a:t>What </a:t>
            </a:r>
            <a:r>
              <a:rPr spc="-35" dirty="0">
                <a:solidFill>
                  <a:srgbClr val="1F2628"/>
                </a:solidFill>
                <a:latin typeface="Trebuchet MS"/>
                <a:cs typeface="Trebuchet MS"/>
              </a:rPr>
              <a:t>are </a:t>
            </a:r>
            <a:r>
              <a:rPr spc="-70" dirty="0">
                <a:solidFill>
                  <a:srgbClr val="1F2628"/>
                </a:solidFill>
                <a:latin typeface="Trebuchet MS"/>
                <a:cs typeface="Trebuchet MS"/>
              </a:rPr>
              <a:t>the </a:t>
            </a:r>
            <a:r>
              <a:rPr spc="-20" dirty="0">
                <a:solidFill>
                  <a:srgbClr val="1F2628"/>
                </a:solidFill>
                <a:latin typeface="Trebuchet MS"/>
                <a:cs typeface="Trebuchet MS"/>
              </a:rPr>
              <a:t>most </a:t>
            </a:r>
            <a:r>
              <a:rPr spc="-60" dirty="0">
                <a:solidFill>
                  <a:srgbClr val="1F2628"/>
                </a:solidFill>
                <a:latin typeface="Trebuchet MS"/>
                <a:cs typeface="Trebuchet MS"/>
              </a:rPr>
              <a:t>predictive</a:t>
            </a:r>
            <a:r>
              <a:rPr spc="-420" dirty="0">
                <a:solidFill>
                  <a:srgbClr val="1F2628"/>
                </a:solidFill>
                <a:latin typeface="Trebuchet MS"/>
                <a:cs typeface="Trebuchet MS"/>
              </a:rPr>
              <a:t> </a:t>
            </a:r>
            <a:r>
              <a:rPr spc="-15" dirty="0">
                <a:solidFill>
                  <a:srgbClr val="1F2628"/>
                </a:solidFill>
                <a:latin typeface="Trebuchet MS"/>
                <a:cs typeface="Trebuchet MS"/>
              </a:rPr>
              <a:t>features?</a:t>
            </a:r>
            <a:endParaRPr dirty="0">
              <a:latin typeface="Trebuchet MS"/>
              <a:cs typeface="Trebuchet MS"/>
            </a:endParaRPr>
          </a:p>
          <a:p>
            <a:pPr>
              <a:lnSpc>
                <a:spcPct val="100000"/>
              </a:lnSpc>
              <a:spcBef>
                <a:spcPts val="15"/>
              </a:spcBef>
              <a:buClr>
                <a:srgbClr val="1F2628"/>
              </a:buClr>
              <a:buFont typeface="Arial"/>
              <a:buChar char="●"/>
            </a:pPr>
            <a:endParaRPr sz="2750" dirty="0">
              <a:latin typeface="Times New Roman"/>
              <a:cs typeface="Times New Roman"/>
            </a:endParaRPr>
          </a:p>
        </p:txBody>
      </p:sp>
      <p:sp>
        <p:nvSpPr>
          <p:cNvPr id="4" name="object 4"/>
          <p:cNvSpPr txBox="1">
            <a:spLocks noGrp="1"/>
          </p:cNvSpPr>
          <p:nvPr>
            <p:ph type="title"/>
          </p:nvPr>
        </p:nvSpPr>
        <p:spPr>
          <a:xfrm>
            <a:off x="313849" y="211632"/>
            <a:ext cx="5241925" cy="391160"/>
          </a:xfrm>
          <a:prstGeom prst="rect">
            <a:avLst/>
          </a:prstGeom>
        </p:spPr>
        <p:txBody>
          <a:bodyPr vert="horz" wrap="square" lIns="0" tIns="12700" rIns="0" bIns="0" rtlCol="0">
            <a:spAutoFit/>
          </a:bodyPr>
          <a:lstStyle/>
          <a:p>
            <a:pPr marL="12700">
              <a:lnSpc>
                <a:spcPct val="100000"/>
              </a:lnSpc>
              <a:spcBef>
                <a:spcPts val="100"/>
              </a:spcBef>
            </a:pPr>
            <a:r>
              <a:rPr sz="2400" b="1" spc="-70" dirty="0">
                <a:latin typeface="Trebuchet MS"/>
                <a:cs typeface="Trebuchet MS"/>
              </a:rPr>
              <a:t>First</a:t>
            </a:r>
            <a:r>
              <a:rPr sz="2400" b="1" spc="-114" dirty="0">
                <a:latin typeface="Trebuchet MS"/>
                <a:cs typeface="Trebuchet MS"/>
              </a:rPr>
              <a:t> </a:t>
            </a:r>
            <a:r>
              <a:rPr sz="2400" b="1" spc="-60" dirty="0">
                <a:latin typeface="Trebuchet MS"/>
                <a:cs typeface="Trebuchet MS"/>
              </a:rPr>
              <a:t>at</a:t>
            </a:r>
            <a:r>
              <a:rPr sz="2400" b="1" spc="-114" dirty="0">
                <a:latin typeface="Trebuchet MS"/>
                <a:cs typeface="Trebuchet MS"/>
              </a:rPr>
              <a:t> </a:t>
            </a:r>
            <a:r>
              <a:rPr sz="2400" b="1" spc="-60" dirty="0">
                <a:latin typeface="Trebuchet MS"/>
                <a:cs typeface="Trebuchet MS"/>
              </a:rPr>
              <a:t>all</a:t>
            </a:r>
            <a:r>
              <a:rPr sz="2400" b="1" spc="-110" dirty="0">
                <a:latin typeface="Trebuchet MS"/>
                <a:cs typeface="Trebuchet MS"/>
              </a:rPr>
              <a:t> </a:t>
            </a:r>
            <a:r>
              <a:rPr sz="2400" b="1" spc="80" dirty="0">
                <a:latin typeface="Trebuchet MS"/>
                <a:cs typeface="Trebuchet MS"/>
              </a:rPr>
              <a:t>…</a:t>
            </a:r>
            <a:r>
              <a:rPr sz="2400" b="1" spc="-114" dirty="0">
                <a:latin typeface="Trebuchet MS"/>
                <a:cs typeface="Trebuchet MS"/>
              </a:rPr>
              <a:t> </a:t>
            </a:r>
            <a:r>
              <a:rPr lang="en-IN" sz="2400" b="1" spc="20" dirty="0">
                <a:latin typeface="Trebuchet MS"/>
                <a:cs typeface="Trebuchet MS"/>
              </a:rPr>
              <a:t>know </a:t>
            </a:r>
            <a:r>
              <a:rPr sz="2400" b="1" spc="-55" dirty="0">
                <a:latin typeface="Trebuchet MS"/>
                <a:cs typeface="Trebuchet MS"/>
              </a:rPr>
              <a:t>your</a:t>
            </a:r>
            <a:r>
              <a:rPr sz="2400" b="1" spc="-114" dirty="0">
                <a:latin typeface="Trebuchet MS"/>
                <a:cs typeface="Trebuchet MS"/>
              </a:rPr>
              <a:t> </a:t>
            </a:r>
            <a:r>
              <a:rPr sz="2400" b="1" spc="-20" dirty="0">
                <a:latin typeface="Trebuchet MS"/>
                <a:cs typeface="Trebuchet MS"/>
              </a:rPr>
              <a:t>data</a:t>
            </a:r>
            <a:r>
              <a:rPr lang="en-IN" sz="2400" b="1" spc="-20" dirty="0">
                <a:latin typeface="Trebuchet MS"/>
                <a:cs typeface="Trebuchet MS"/>
              </a:rPr>
              <a:t>!</a:t>
            </a:r>
            <a:endParaRPr sz="2400" dirty="0">
              <a:latin typeface="Trebuchet MS"/>
              <a:cs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1651" y="114300"/>
            <a:ext cx="5829299" cy="375391"/>
          </a:xfrm>
          <a:prstGeom prst="rect">
            <a:avLst/>
          </a:prstGeom>
        </p:spPr>
        <p:txBody>
          <a:bodyPr vert="horz" wrap="square" lIns="0" tIns="6001" rIns="0" bIns="0" rtlCol="0">
            <a:spAutoFit/>
          </a:bodyPr>
          <a:lstStyle/>
          <a:p>
            <a:pPr marL="6001">
              <a:spcBef>
                <a:spcPts val="47"/>
              </a:spcBef>
            </a:pPr>
            <a:r>
              <a:rPr sz="2400" spc="41" dirty="0"/>
              <a:t>Loading </a:t>
            </a:r>
            <a:r>
              <a:rPr lang="en-IN" sz="2400" spc="41" dirty="0"/>
              <a:t>test</a:t>
            </a:r>
            <a:r>
              <a:rPr sz="2400" spc="7" dirty="0"/>
              <a:t>.</a:t>
            </a:r>
            <a:r>
              <a:rPr lang="en-IN" sz="2400" spc="7" dirty="0"/>
              <a:t>t</a:t>
            </a:r>
            <a:r>
              <a:rPr sz="2400" spc="7" dirty="0" err="1"/>
              <a:t>sv</a:t>
            </a:r>
            <a:r>
              <a:rPr sz="2400" spc="7" dirty="0"/>
              <a:t> </a:t>
            </a:r>
            <a:r>
              <a:rPr sz="2400" spc="28" dirty="0"/>
              <a:t>File</a:t>
            </a:r>
            <a:r>
              <a:rPr lang="en-IN" sz="2400" spc="28" dirty="0"/>
              <a:t> from </a:t>
            </a:r>
            <a:r>
              <a:rPr lang="en-IN" sz="2400" spc="28" dirty="0" err="1"/>
              <a:t>Gdrive</a:t>
            </a:r>
            <a:endParaRPr sz="2400" spc="74" dirty="0"/>
          </a:p>
        </p:txBody>
      </p:sp>
      <p:sp>
        <p:nvSpPr>
          <p:cNvPr id="4" name="object 4"/>
          <p:cNvSpPr/>
          <p:nvPr/>
        </p:nvSpPr>
        <p:spPr>
          <a:xfrm>
            <a:off x="5527834" y="1965688"/>
            <a:ext cx="343340" cy="297452"/>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5550337" y="1974246"/>
            <a:ext cx="300305" cy="240030"/>
          </a:xfrm>
          <a:custGeom>
            <a:avLst/>
            <a:gdLst/>
            <a:ahLst/>
            <a:cxnLst/>
            <a:rect l="l" t="t" r="r" b="b"/>
            <a:pathLst>
              <a:path w="711834" h="426720">
                <a:moveTo>
                  <a:pt x="498348" y="0"/>
                </a:moveTo>
                <a:lnTo>
                  <a:pt x="0" y="0"/>
                </a:lnTo>
                <a:lnTo>
                  <a:pt x="213359" y="213360"/>
                </a:lnTo>
                <a:lnTo>
                  <a:pt x="0" y="426719"/>
                </a:lnTo>
                <a:lnTo>
                  <a:pt x="498348" y="426719"/>
                </a:lnTo>
                <a:lnTo>
                  <a:pt x="711707" y="213360"/>
                </a:lnTo>
                <a:lnTo>
                  <a:pt x="498348" y="0"/>
                </a:lnTo>
                <a:close/>
              </a:path>
            </a:pathLst>
          </a:custGeom>
          <a:solidFill>
            <a:srgbClr val="25B7C8"/>
          </a:solidFill>
        </p:spPr>
        <p:txBody>
          <a:bodyPr wrap="square" lIns="0" tIns="0" rIns="0" bIns="0" rtlCol="0"/>
          <a:lstStyle/>
          <a:p>
            <a:endParaRPr sz="1350"/>
          </a:p>
        </p:txBody>
      </p:sp>
      <p:sp>
        <p:nvSpPr>
          <p:cNvPr id="6" name="object 6"/>
          <p:cNvSpPr/>
          <p:nvPr/>
        </p:nvSpPr>
        <p:spPr>
          <a:xfrm>
            <a:off x="1488257" y="1424751"/>
            <a:ext cx="1058276" cy="1162430"/>
          </a:xfrm>
          <a:prstGeom prst="rect">
            <a:avLst/>
          </a:prstGeom>
          <a:blipFill>
            <a:blip r:embed="rId3" cstate="print"/>
            <a:stretch>
              <a:fillRect/>
            </a:stretch>
          </a:blipFill>
        </p:spPr>
        <p:txBody>
          <a:bodyPr wrap="square" lIns="0" tIns="0" rIns="0" bIns="0" rtlCol="0"/>
          <a:lstStyle/>
          <a:p>
            <a:endParaRPr sz="1350"/>
          </a:p>
        </p:txBody>
      </p:sp>
      <p:sp>
        <p:nvSpPr>
          <p:cNvPr id="7" name="object 7"/>
          <p:cNvSpPr/>
          <p:nvPr/>
        </p:nvSpPr>
        <p:spPr>
          <a:xfrm>
            <a:off x="1505617" y="1447038"/>
            <a:ext cx="1000411" cy="1125569"/>
          </a:xfrm>
          <a:prstGeom prst="rect">
            <a:avLst/>
          </a:prstGeom>
          <a:blipFill>
            <a:blip r:embed="rId4" cstate="print"/>
            <a:stretch>
              <a:fillRect/>
            </a:stretch>
          </a:blipFill>
        </p:spPr>
        <p:txBody>
          <a:bodyPr wrap="square" lIns="0" tIns="0" rIns="0" bIns="0" rtlCol="0"/>
          <a:lstStyle/>
          <a:p>
            <a:endParaRPr sz="1350"/>
          </a:p>
        </p:txBody>
      </p:sp>
      <p:sp>
        <p:nvSpPr>
          <p:cNvPr id="8" name="object 8"/>
          <p:cNvSpPr/>
          <p:nvPr/>
        </p:nvSpPr>
        <p:spPr>
          <a:xfrm>
            <a:off x="1528119" y="1455611"/>
            <a:ext cx="957441" cy="1068348"/>
          </a:xfrm>
          <a:custGeom>
            <a:avLst/>
            <a:gdLst/>
            <a:ahLst/>
            <a:cxnLst/>
            <a:rect l="l" t="t" r="r" b="b"/>
            <a:pathLst>
              <a:path w="2269490" h="1899285">
                <a:moveTo>
                  <a:pt x="0" y="1898903"/>
                </a:moveTo>
                <a:lnTo>
                  <a:pt x="2269236" y="1898903"/>
                </a:lnTo>
                <a:lnTo>
                  <a:pt x="2269236" y="0"/>
                </a:lnTo>
                <a:lnTo>
                  <a:pt x="0" y="0"/>
                </a:lnTo>
                <a:lnTo>
                  <a:pt x="0" y="1898903"/>
                </a:lnTo>
                <a:close/>
              </a:path>
            </a:pathLst>
          </a:custGeom>
          <a:solidFill>
            <a:srgbClr val="E7E6E6"/>
          </a:solidFill>
        </p:spPr>
        <p:txBody>
          <a:bodyPr wrap="square" lIns="0" tIns="0" rIns="0" bIns="0" rtlCol="0"/>
          <a:lstStyle/>
          <a:p>
            <a:endParaRPr sz="1350"/>
          </a:p>
        </p:txBody>
      </p:sp>
      <p:sp>
        <p:nvSpPr>
          <p:cNvPr id="9" name="object 9"/>
          <p:cNvSpPr/>
          <p:nvPr/>
        </p:nvSpPr>
        <p:spPr>
          <a:xfrm>
            <a:off x="1510759" y="1433322"/>
            <a:ext cx="1015199" cy="1104995"/>
          </a:xfrm>
          <a:prstGeom prst="rect">
            <a:avLst/>
          </a:prstGeom>
          <a:blipFill>
            <a:blip r:embed="rId5" cstate="print"/>
            <a:stretch>
              <a:fillRect/>
            </a:stretch>
          </a:blipFill>
        </p:spPr>
        <p:txBody>
          <a:bodyPr wrap="square" lIns="0" tIns="0" rIns="0" bIns="0" rtlCol="0"/>
          <a:lstStyle/>
          <a:p>
            <a:endParaRPr sz="1350"/>
          </a:p>
        </p:txBody>
      </p:sp>
      <p:sp>
        <p:nvSpPr>
          <p:cNvPr id="10" name="object 10"/>
          <p:cNvSpPr/>
          <p:nvPr/>
        </p:nvSpPr>
        <p:spPr>
          <a:xfrm>
            <a:off x="2459093" y="1171003"/>
            <a:ext cx="948333" cy="1803654"/>
          </a:xfrm>
          <a:prstGeom prst="rect">
            <a:avLst/>
          </a:prstGeom>
          <a:blipFill>
            <a:blip r:embed="rId6" cstate="print"/>
            <a:stretch>
              <a:fillRect/>
            </a:stretch>
          </a:blipFill>
        </p:spPr>
        <p:txBody>
          <a:bodyPr wrap="square" lIns="0" tIns="0" rIns="0" bIns="0" rtlCol="0"/>
          <a:lstStyle/>
          <a:p>
            <a:endParaRPr sz="1350"/>
          </a:p>
        </p:txBody>
      </p:sp>
      <p:sp>
        <p:nvSpPr>
          <p:cNvPr id="11" name="object 11"/>
          <p:cNvSpPr/>
          <p:nvPr/>
        </p:nvSpPr>
        <p:spPr>
          <a:xfrm>
            <a:off x="2484168" y="1183005"/>
            <a:ext cx="900113" cy="1739504"/>
          </a:xfrm>
          <a:custGeom>
            <a:avLst/>
            <a:gdLst/>
            <a:ahLst/>
            <a:cxnLst/>
            <a:rect l="l" t="t" r="r" b="b"/>
            <a:pathLst>
              <a:path w="2133600" h="3092450">
                <a:moveTo>
                  <a:pt x="2133600" y="0"/>
                </a:moveTo>
                <a:lnTo>
                  <a:pt x="0" y="618489"/>
                </a:lnTo>
                <a:lnTo>
                  <a:pt x="0" y="2473705"/>
                </a:lnTo>
                <a:lnTo>
                  <a:pt x="2133600" y="3092195"/>
                </a:lnTo>
                <a:lnTo>
                  <a:pt x="2133600" y="0"/>
                </a:lnTo>
                <a:close/>
              </a:path>
            </a:pathLst>
          </a:custGeom>
          <a:solidFill>
            <a:srgbClr val="E7E6E6"/>
          </a:solidFill>
        </p:spPr>
        <p:txBody>
          <a:bodyPr wrap="square" lIns="0" tIns="0" rIns="0" bIns="0" rtlCol="0"/>
          <a:lstStyle/>
          <a:p>
            <a:endParaRPr sz="1350"/>
          </a:p>
        </p:txBody>
      </p:sp>
      <p:sp>
        <p:nvSpPr>
          <p:cNvPr id="12" name="object 12"/>
          <p:cNvSpPr/>
          <p:nvPr/>
        </p:nvSpPr>
        <p:spPr>
          <a:xfrm>
            <a:off x="2484168" y="1183005"/>
            <a:ext cx="900113" cy="1739504"/>
          </a:xfrm>
          <a:custGeom>
            <a:avLst/>
            <a:gdLst/>
            <a:ahLst/>
            <a:cxnLst/>
            <a:rect l="l" t="t" r="r" b="b"/>
            <a:pathLst>
              <a:path w="2133600" h="3092450">
                <a:moveTo>
                  <a:pt x="2133600" y="0"/>
                </a:moveTo>
                <a:lnTo>
                  <a:pt x="2133600" y="3092195"/>
                </a:lnTo>
                <a:lnTo>
                  <a:pt x="0" y="2473705"/>
                </a:lnTo>
                <a:lnTo>
                  <a:pt x="0" y="618489"/>
                </a:lnTo>
                <a:lnTo>
                  <a:pt x="2133600" y="0"/>
                </a:lnTo>
                <a:close/>
              </a:path>
            </a:pathLst>
          </a:custGeom>
          <a:ln w="12192">
            <a:solidFill>
              <a:srgbClr val="4471C4"/>
            </a:solidFill>
            <a:prstDash val="sysDash"/>
          </a:ln>
        </p:spPr>
        <p:txBody>
          <a:bodyPr wrap="square" lIns="0" tIns="0" rIns="0" bIns="0" rtlCol="0"/>
          <a:lstStyle/>
          <a:p>
            <a:endParaRPr sz="1350"/>
          </a:p>
        </p:txBody>
      </p:sp>
      <p:sp>
        <p:nvSpPr>
          <p:cNvPr id="13" name="object 13"/>
          <p:cNvSpPr/>
          <p:nvPr/>
        </p:nvSpPr>
        <p:spPr>
          <a:xfrm>
            <a:off x="3845910" y="3198400"/>
            <a:ext cx="1123855" cy="408908"/>
          </a:xfrm>
          <a:prstGeom prst="rect">
            <a:avLst/>
          </a:prstGeom>
          <a:blipFill>
            <a:blip r:embed="rId7" cstate="print"/>
            <a:stretch>
              <a:fillRect/>
            </a:stretch>
          </a:blipFill>
        </p:spPr>
        <p:txBody>
          <a:bodyPr wrap="square" lIns="0" tIns="0" rIns="0" bIns="0" rtlCol="0"/>
          <a:lstStyle/>
          <a:p>
            <a:endParaRPr sz="1350"/>
          </a:p>
        </p:txBody>
      </p:sp>
      <p:sp>
        <p:nvSpPr>
          <p:cNvPr id="14" name="object 14"/>
          <p:cNvSpPr/>
          <p:nvPr/>
        </p:nvSpPr>
        <p:spPr>
          <a:xfrm>
            <a:off x="3951351" y="3245549"/>
            <a:ext cx="912971" cy="357473"/>
          </a:xfrm>
          <a:prstGeom prst="rect">
            <a:avLst/>
          </a:prstGeom>
          <a:blipFill>
            <a:blip r:embed="rId8" cstate="print"/>
            <a:stretch>
              <a:fillRect/>
            </a:stretch>
          </a:blipFill>
        </p:spPr>
        <p:txBody>
          <a:bodyPr wrap="square" lIns="0" tIns="0" rIns="0" bIns="0" rtlCol="0"/>
          <a:lstStyle/>
          <a:p>
            <a:endParaRPr sz="1350"/>
          </a:p>
        </p:txBody>
      </p:sp>
      <p:sp>
        <p:nvSpPr>
          <p:cNvPr id="15" name="object 15"/>
          <p:cNvSpPr/>
          <p:nvPr/>
        </p:nvSpPr>
        <p:spPr>
          <a:xfrm>
            <a:off x="3868412" y="3206972"/>
            <a:ext cx="1080939" cy="351473"/>
          </a:xfrm>
          <a:custGeom>
            <a:avLst/>
            <a:gdLst/>
            <a:ahLst/>
            <a:cxnLst/>
            <a:rect l="l" t="t" r="r" b="b"/>
            <a:pathLst>
              <a:path w="2562225" h="624839">
                <a:moveTo>
                  <a:pt x="2457704" y="0"/>
                </a:moveTo>
                <a:lnTo>
                  <a:pt x="104139" y="0"/>
                </a:lnTo>
                <a:lnTo>
                  <a:pt x="63597" y="8181"/>
                </a:lnTo>
                <a:lnTo>
                  <a:pt x="30495" y="30495"/>
                </a:lnTo>
                <a:lnTo>
                  <a:pt x="8181" y="63597"/>
                </a:lnTo>
                <a:lnTo>
                  <a:pt x="0" y="104139"/>
                </a:lnTo>
                <a:lnTo>
                  <a:pt x="0" y="520699"/>
                </a:lnTo>
                <a:lnTo>
                  <a:pt x="8181" y="561242"/>
                </a:lnTo>
                <a:lnTo>
                  <a:pt x="30495" y="594344"/>
                </a:lnTo>
                <a:lnTo>
                  <a:pt x="63597" y="616658"/>
                </a:lnTo>
                <a:lnTo>
                  <a:pt x="104139" y="624839"/>
                </a:lnTo>
                <a:lnTo>
                  <a:pt x="2457704" y="624839"/>
                </a:lnTo>
                <a:lnTo>
                  <a:pt x="2498246" y="616658"/>
                </a:lnTo>
                <a:lnTo>
                  <a:pt x="2531348" y="594344"/>
                </a:lnTo>
                <a:lnTo>
                  <a:pt x="2553662" y="561242"/>
                </a:lnTo>
                <a:lnTo>
                  <a:pt x="2561843" y="520699"/>
                </a:lnTo>
                <a:lnTo>
                  <a:pt x="2561843" y="104139"/>
                </a:lnTo>
                <a:lnTo>
                  <a:pt x="2553662" y="63597"/>
                </a:lnTo>
                <a:lnTo>
                  <a:pt x="2531348" y="30495"/>
                </a:lnTo>
                <a:lnTo>
                  <a:pt x="2498246" y="8181"/>
                </a:lnTo>
                <a:lnTo>
                  <a:pt x="2457704" y="0"/>
                </a:lnTo>
                <a:close/>
              </a:path>
            </a:pathLst>
          </a:custGeom>
          <a:solidFill>
            <a:srgbClr val="25B7C8"/>
          </a:solidFill>
        </p:spPr>
        <p:txBody>
          <a:bodyPr wrap="square" lIns="0" tIns="0" rIns="0" bIns="0" rtlCol="0"/>
          <a:lstStyle/>
          <a:p>
            <a:endParaRPr sz="1350"/>
          </a:p>
        </p:txBody>
      </p:sp>
      <p:sp>
        <p:nvSpPr>
          <p:cNvPr id="16" name="object 16"/>
          <p:cNvSpPr txBox="1"/>
          <p:nvPr/>
        </p:nvSpPr>
        <p:spPr>
          <a:xfrm>
            <a:off x="3943350" y="3314700"/>
            <a:ext cx="939261" cy="156404"/>
          </a:xfrm>
          <a:prstGeom prst="rect">
            <a:avLst/>
          </a:prstGeom>
        </p:spPr>
        <p:txBody>
          <a:bodyPr vert="horz" wrap="square" lIns="0" tIns="6301" rIns="0" bIns="0" rtlCol="0">
            <a:spAutoFit/>
          </a:bodyPr>
          <a:lstStyle/>
          <a:p>
            <a:pPr marL="6001">
              <a:spcBef>
                <a:spcPts val="50"/>
              </a:spcBef>
            </a:pPr>
            <a:r>
              <a:rPr sz="975" b="1" spc="21" dirty="0">
                <a:solidFill>
                  <a:srgbClr val="FFFFFF"/>
                </a:solidFill>
                <a:latin typeface="Arial"/>
                <a:cs typeface="Arial"/>
              </a:rPr>
              <a:t>Program</a:t>
            </a:r>
            <a:r>
              <a:rPr sz="975" b="1" spc="-62" dirty="0">
                <a:solidFill>
                  <a:srgbClr val="FFFFFF"/>
                </a:solidFill>
                <a:latin typeface="Arial"/>
                <a:cs typeface="Arial"/>
              </a:rPr>
              <a:t> </a:t>
            </a:r>
            <a:r>
              <a:rPr sz="975" b="1" spc="50" dirty="0">
                <a:solidFill>
                  <a:srgbClr val="FFFFFF"/>
                </a:solidFill>
                <a:latin typeface="Arial"/>
                <a:cs typeface="Arial"/>
              </a:rPr>
              <a:t>Data</a:t>
            </a:r>
            <a:endParaRPr sz="975">
              <a:latin typeface="Arial"/>
              <a:cs typeface="Arial"/>
            </a:endParaRPr>
          </a:p>
        </p:txBody>
      </p:sp>
      <p:sp>
        <p:nvSpPr>
          <p:cNvPr id="17" name="object 17"/>
          <p:cNvSpPr/>
          <p:nvPr/>
        </p:nvSpPr>
        <p:spPr>
          <a:xfrm>
            <a:off x="6336649" y="3198400"/>
            <a:ext cx="1023557" cy="408908"/>
          </a:xfrm>
          <a:prstGeom prst="rect">
            <a:avLst/>
          </a:prstGeom>
          <a:blipFill>
            <a:blip r:embed="rId9" cstate="print"/>
            <a:stretch>
              <a:fillRect/>
            </a:stretch>
          </a:blipFill>
        </p:spPr>
        <p:txBody>
          <a:bodyPr wrap="square" lIns="0" tIns="0" rIns="0" bIns="0" rtlCol="0"/>
          <a:lstStyle/>
          <a:p>
            <a:endParaRPr sz="1350"/>
          </a:p>
        </p:txBody>
      </p:sp>
      <p:sp>
        <p:nvSpPr>
          <p:cNvPr id="18" name="object 18"/>
          <p:cNvSpPr/>
          <p:nvPr/>
        </p:nvSpPr>
        <p:spPr>
          <a:xfrm>
            <a:off x="6533388" y="3245549"/>
            <a:ext cx="630079" cy="357473"/>
          </a:xfrm>
          <a:prstGeom prst="rect">
            <a:avLst/>
          </a:prstGeom>
          <a:blipFill>
            <a:blip r:embed="rId10" cstate="print"/>
            <a:stretch>
              <a:fillRect/>
            </a:stretch>
          </a:blipFill>
        </p:spPr>
        <p:txBody>
          <a:bodyPr wrap="square" lIns="0" tIns="0" rIns="0" bIns="0" rtlCol="0"/>
          <a:lstStyle/>
          <a:p>
            <a:endParaRPr sz="1350"/>
          </a:p>
        </p:txBody>
      </p:sp>
      <p:sp>
        <p:nvSpPr>
          <p:cNvPr id="19" name="object 19"/>
          <p:cNvSpPr/>
          <p:nvPr/>
        </p:nvSpPr>
        <p:spPr>
          <a:xfrm>
            <a:off x="6359152" y="3206972"/>
            <a:ext cx="980480" cy="351473"/>
          </a:xfrm>
          <a:custGeom>
            <a:avLst/>
            <a:gdLst/>
            <a:ahLst/>
            <a:cxnLst/>
            <a:rect l="l" t="t" r="r" b="b"/>
            <a:pathLst>
              <a:path w="2324100" h="624839">
                <a:moveTo>
                  <a:pt x="2219959" y="0"/>
                </a:moveTo>
                <a:lnTo>
                  <a:pt x="104140" y="0"/>
                </a:lnTo>
                <a:lnTo>
                  <a:pt x="63597" y="8181"/>
                </a:lnTo>
                <a:lnTo>
                  <a:pt x="30495" y="30495"/>
                </a:lnTo>
                <a:lnTo>
                  <a:pt x="8181" y="63597"/>
                </a:lnTo>
                <a:lnTo>
                  <a:pt x="0" y="104139"/>
                </a:lnTo>
                <a:lnTo>
                  <a:pt x="0" y="520699"/>
                </a:lnTo>
                <a:lnTo>
                  <a:pt x="8181" y="561242"/>
                </a:lnTo>
                <a:lnTo>
                  <a:pt x="30495" y="594344"/>
                </a:lnTo>
                <a:lnTo>
                  <a:pt x="63597" y="616658"/>
                </a:lnTo>
                <a:lnTo>
                  <a:pt x="104140" y="624839"/>
                </a:lnTo>
                <a:lnTo>
                  <a:pt x="2219959" y="624839"/>
                </a:lnTo>
                <a:lnTo>
                  <a:pt x="2260502" y="616658"/>
                </a:lnTo>
                <a:lnTo>
                  <a:pt x="2293604" y="594344"/>
                </a:lnTo>
                <a:lnTo>
                  <a:pt x="2315918" y="561242"/>
                </a:lnTo>
                <a:lnTo>
                  <a:pt x="2324100" y="520699"/>
                </a:lnTo>
                <a:lnTo>
                  <a:pt x="2324100" y="104139"/>
                </a:lnTo>
                <a:lnTo>
                  <a:pt x="2315918" y="63597"/>
                </a:lnTo>
                <a:lnTo>
                  <a:pt x="2293604" y="30495"/>
                </a:lnTo>
                <a:lnTo>
                  <a:pt x="2260502" y="8181"/>
                </a:lnTo>
                <a:lnTo>
                  <a:pt x="2219959" y="0"/>
                </a:lnTo>
                <a:close/>
              </a:path>
            </a:pathLst>
          </a:custGeom>
          <a:solidFill>
            <a:srgbClr val="25B7C8"/>
          </a:solidFill>
        </p:spPr>
        <p:txBody>
          <a:bodyPr wrap="square" lIns="0" tIns="0" rIns="0" bIns="0" rtlCol="0"/>
          <a:lstStyle/>
          <a:p>
            <a:endParaRPr sz="1350"/>
          </a:p>
        </p:txBody>
      </p:sp>
      <p:sp>
        <p:nvSpPr>
          <p:cNvPr id="20" name="object 20"/>
          <p:cNvSpPr txBox="1"/>
          <p:nvPr/>
        </p:nvSpPr>
        <p:spPr>
          <a:xfrm>
            <a:off x="6515100" y="3314700"/>
            <a:ext cx="683478" cy="156404"/>
          </a:xfrm>
          <a:prstGeom prst="rect">
            <a:avLst/>
          </a:prstGeom>
        </p:spPr>
        <p:txBody>
          <a:bodyPr vert="horz" wrap="square" lIns="0" tIns="6301" rIns="0" bIns="0" rtlCol="0">
            <a:spAutoFit/>
          </a:bodyPr>
          <a:lstStyle/>
          <a:p>
            <a:pPr marL="6001">
              <a:spcBef>
                <a:spcPts val="50"/>
              </a:spcBef>
            </a:pPr>
            <a:r>
              <a:rPr sz="975" b="1" spc="17" dirty="0">
                <a:solidFill>
                  <a:srgbClr val="FFFFFF"/>
                </a:solidFill>
                <a:latin typeface="Arial"/>
                <a:cs typeface="Arial"/>
              </a:rPr>
              <a:t>P</a:t>
            </a:r>
            <a:r>
              <a:rPr sz="975" b="1" spc="-7" dirty="0">
                <a:solidFill>
                  <a:srgbClr val="FFFFFF"/>
                </a:solidFill>
                <a:latin typeface="Arial"/>
                <a:cs typeface="Arial"/>
              </a:rPr>
              <a:t>r</a:t>
            </a:r>
            <a:r>
              <a:rPr sz="975" b="1" spc="-21" dirty="0">
                <a:solidFill>
                  <a:srgbClr val="FFFFFF"/>
                </a:solidFill>
                <a:latin typeface="Arial"/>
                <a:cs typeface="Arial"/>
              </a:rPr>
              <a:t>o</a:t>
            </a:r>
            <a:r>
              <a:rPr sz="975" b="1" spc="-24" dirty="0">
                <a:solidFill>
                  <a:srgbClr val="FFFFFF"/>
                </a:solidFill>
                <a:latin typeface="Arial"/>
                <a:cs typeface="Arial"/>
              </a:rPr>
              <a:t>g</a:t>
            </a:r>
            <a:r>
              <a:rPr sz="975" b="1" spc="45" dirty="0">
                <a:solidFill>
                  <a:srgbClr val="FFFFFF"/>
                </a:solidFill>
                <a:latin typeface="Arial"/>
                <a:cs typeface="Arial"/>
              </a:rPr>
              <a:t>r</a:t>
            </a:r>
            <a:r>
              <a:rPr sz="975" b="1" spc="66" dirty="0">
                <a:solidFill>
                  <a:srgbClr val="FFFFFF"/>
                </a:solidFill>
                <a:latin typeface="Arial"/>
                <a:cs typeface="Arial"/>
              </a:rPr>
              <a:t>am</a:t>
            </a:r>
            <a:endParaRPr sz="975">
              <a:latin typeface="Arial"/>
              <a:cs typeface="Arial"/>
            </a:endParaRPr>
          </a:p>
        </p:txBody>
      </p:sp>
      <p:sp>
        <p:nvSpPr>
          <p:cNvPr id="21" name="object 21"/>
          <p:cNvSpPr/>
          <p:nvPr/>
        </p:nvSpPr>
        <p:spPr>
          <a:xfrm>
            <a:off x="1523619" y="3198400"/>
            <a:ext cx="1022913" cy="408908"/>
          </a:xfrm>
          <a:prstGeom prst="rect">
            <a:avLst/>
          </a:prstGeom>
          <a:blipFill>
            <a:blip r:embed="rId11" cstate="print"/>
            <a:stretch>
              <a:fillRect/>
            </a:stretch>
          </a:blipFill>
        </p:spPr>
        <p:txBody>
          <a:bodyPr wrap="square" lIns="0" tIns="0" rIns="0" bIns="0" rtlCol="0"/>
          <a:lstStyle/>
          <a:p>
            <a:endParaRPr sz="1350"/>
          </a:p>
        </p:txBody>
      </p:sp>
      <p:sp>
        <p:nvSpPr>
          <p:cNvPr id="22" name="object 22"/>
          <p:cNvSpPr/>
          <p:nvPr/>
        </p:nvSpPr>
        <p:spPr>
          <a:xfrm>
            <a:off x="1742217" y="3245549"/>
            <a:ext cx="585074" cy="357473"/>
          </a:xfrm>
          <a:prstGeom prst="rect">
            <a:avLst/>
          </a:prstGeom>
          <a:blipFill>
            <a:blip r:embed="rId12" cstate="print"/>
            <a:stretch>
              <a:fillRect/>
            </a:stretch>
          </a:blipFill>
        </p:spPr>
        <p:txBody>
          <a:bodyPr wrap="square" lIns="0" tIns="0" rIns="0" bIns="0" rtlCol="0"/>
          <a:lstStyle/>
          <a:p>
            <a:endParaRPr sz="1350"/>
          </a:p>
        </p:txBody>
      </p:sp>
      <p:sp>
        <p:nvSpPr>
          <p:cNvPr id="23" name="object 23"/>
          <p:cNvSpPr/>
          <p:nvPr/>
        </p:nvSpPr>
        <p:spPr>
          <a:xfrm>
            <a:off x="1546121" y="3206972"/>
            <a:ext cx="979944" cy="351473"/>
          </a:xfrm>
          <a:custGeom>
            <a:avLst/>
            <a:gdLst/>
            <a:ahLst/>
            <a:cxnLst/>
            <a:rect l="l" t="t" r="r" b="b"/>
            <a:pathLst>
              <a:path w="2322829" h="624839">
                <a:moveTo>
                  <a:pt x="2218436" y="0"/>
                </a:moveTo>
                <a:lnTo>
                  <a:pt x="104140" y="0"/>
                </a:lnTo>
                <a:lnTo>
                  <a:pt x="63602" y="8181"/>
                </a:lnTo>
                <a:lnTo>
                  <a:pt x="30500" y="30495"/>
                </a:lnTo>
                <a:lnTo>
                  <a:pt x="8183" y="63597"/>
                </a:lnTo>
                <a:lnTo>
                  <a:pt x="0" y="104139"/>
                </a:lnTo>
                <a:lnTo>
                  <a:pt x="0" y="520699"/>
                </a:lnTo>
                <a:lnTo>
                  <a:pt x="8183" y="561242"/>
                </a:lnTo>
                <a:lnTo>
                  <a:pt x="30500" y="594344"/>
                </a:lnTo>
                <a:lnTo>
                  <a:pt x="63602" y="616658"/>
                </a:lnTo>
                <a:lnTo>
                  <a:pt x="104140" y="624839"/>
                </a:lnTo>
                <a:lnTo>
                  <a:pt x="2218436" y="624839"/>
                </a:lnTo>
                <a:lnTo>
                  <a:pt x="2258978" y="616658"/>
                </a:lnTo>
                <a:lnTo>
                  <a:pt x="2292080" y="594344"/>
                </a:lnTo>
                <a:lnTo>
                  <a:pt x="2314394" y="561242"/>
                </a:lnTo>
                <a:lnTo>
                  <a:pt x="2322576" y="520699"/>
                </a:lnTo>
                <a:lnTo>
                  <a:pt x="2322576" y="104139"/>
                </a:lnTo>
                <a:lnTo>
                  <a:pt x="2314394" y="63597"/>
                </a:lnTo>
                <a:lnTo>
                  <a:pt x="2292080" y="30495"/>
                </a:lnTo>
                <a:lnTo>
                  <a:pt x="2258978" y="8181"/>
                </a:lnTo>
                <a:lnTo>
                  <a:pt x="2218436" y="0"/>
                </a:lnTo>
                <a:close/>
              </a:path>
            </a:pathLst>
          </a:custGeom>
          <a:solidFill>
            <a:srgbClr val="25B7C8"/>
          </a:solidFill>
        </p:spPr>
        <p:txBody>
          <a:bodyPr wrap="square" lIns="0" tIns="0" rIns="0" bIns="0" rtlCol="0"/>
          <a:lstStyle/>
          <a:p>
            <a:endParaRPr sz="1350"/>
          </a:p>
        </p:txBody>
      </p:sp>
      <p:sp>
        <p:nvSpPr>
          <p:cNvPr id="24" name="object 24"/>
          <p:cNvSpPr txBox="1"/>
          <p:nvPr/>
        </p:nvSpPr>
        <p:spPr>
          <a:xfrm>
            <a:off x="1657350" y="3314700"/>
            <a:ext cx="704678" cy="156404"/>
          </a:xfrm>
          <a:prstGeom prst="rect">
            <a:avLst/>
          </a:prstGeom>
        </p:spPr>
        <p:txBody>
          <a:bodyPr vert="horz" wrap="square" lIns="0" tIns="6301" rIns="0" bIns="0" rtlCol="0">
            <a:spAutoFit/>
          </a:bodyPr>
          <a:lstStyle/>
          <a:p>
            <a:pPr marL="6001">
              <a:spcBef>
                <a:spcPts val="50"/>
              </a:spcBef>
            </a:pPr>
            <a:r>
              <a:rPr sz="975" b="1" spc="-71" dirty="0">
                <a:solidFill>
                  <a:srgbClr val="FFFFFF"/>
                </a:solidFill>
                <a:latin typeface="Arial"/>
                <a:cs typeface="Arial"/>
              </a:rPr>
              <a:t>CSV</a:t>
            </a:r>
            <a:r>
              <a:rPr sz="975" b="1" spc="-54" dirty="0">
                <a:solidFill>
                  <a:srgbClr val="FFFFFF"/>
                </a:solidFill>
                <a:latin typeface="Arial"/>
                <a:cs typeface="Arial"/>
              </a:rPr>
              <a:t> </a:t>
            </a:r>
            <a:r>
              <a:rPr sz="975" b="1" spc="7" dirty="0">
                <a:solidFill>
                  <a:srgbClr val="FFFFFF"/>
                </a:solidFill>
                <a:latin typeface="Arial"/>
                <a:cs typeface="Arial"/>
              </a:rPr>
              <a:t>File</a:t>
            </a:r>
            <a:endParaRPr sz="975">
              <a:latin typeface="Arial"/>
              <a:cs typeface="Arial"/>
            </a:endParaRPr>
          </a:p>
        </p:txBody>
      </p:sp>
      <p:sp>
        <p:nvSpPr>
          <p:cNvPr id="25" name="object 25"/>
          <p:cNvSpPr/>
          <p:nvPr/>
        </p:nvSpPr>
        <p:spPr>
          <a:xfrm>
            <a:off x="3564304" y="1247299"/>
            <a:ext cx="1764863" cy="1712786"/>
          </a:xfrm>
          <a:prstGeom prst="rect">
            <a:avLst/>
          </a:prstGeom>
          <a:blipFill>
            <a:blip r:embed="rId13" cstate="print"/>
            <a:stretch>
              <a:fillRect/>
            </a:stretch>
          </a:blipFill>
        </p:spPr>
        <p:txBody>
          <a:bodyPr wrap="square" lIns="0" tIns="0" rIns="0" bIns="0" rtlCol="0"/>
          <a:lstStyle/>
          <a:p>
            <a:endParaRPr sz="1350"/>
          </a:p>
        </p:txBody>
      </p:sp>
      <p:sp>
        <p:nvSpPr>
          <p:cNvPr id="26" name="object 26"/>
          <p:cNvSpPr/>
          <p:nvPr/>
        </p:nvSpPr>
        <p:spPr>
          <a:xfrm>
            <a:off x="3771900" y="1371601"/>
            <a:ext cx="1524405" cy="1392173"/>
          </a:xfrm>
          <a:prstGeom prst="rect">
            <a:avLst/>
          </a:prstGeom>
          <a:blipFill>
            <a:blip r:embed="rId14" cstate="print"/>
            <a:stretch>
              <a:fillRect/>
            </a:stretch>
          </a:blipFill>
        </p:spPr>
        <p:txBody>
          <a:bodyPr wrap="square" lIns="0" tIns="0" rIns="0" bIns="0" rtlCol="0"/>
          <a:lstStyle/>
          <a:p>
            <a:endParaRPr sz="1350"/>
          </a:p>
        </p:txBody>
      </p:sp>
      <p:sp>
        <p:nvSpPr>
          <p:cNvPr id="27" name="object 27"/>
          <p:cNvSpPr/>
          <p:nvPr/>
        </p:nvSpPr>
        <p:spPr>
          <a:xfrm>
            <a:off x="5988820" y="1232725"/>
            <a:ext cx="1797653" cy="1823371"/>
          </a:xfrm>
          <a:prstGeom prst="rect">
            <a:avLst/>
          </a:prstGeom>
          <a:blipFill>
            <a:blip r:embed="rId15" cstate="print"/>
            <a:stretch>
              <a:fillRect/>
            </a:stretch>
          </a:blipFill>
        </p:spPr>
        <p:txBody>
          <a:bodyPr wrap="square" lIns="0" tIns="0" rIns="0" bIns="0" rtlCol="0"/>
          <a:lstStyle/>
          <a:p>
            <a:endParaRPr sz="1350"/>
          </a:p>
        </p:txBody>
      </p:sp>
      <p:sp>
        <p:nvSpPr>
          <p:cNvPr id="28" name="object 28"/>
          <p:cNvSpPr/>
          <p:nvPr/>
        </p:nvSpPr>
        <p:spPr>
          <a:xfrm>
            <a:off x="6071115" y="1342453"/>
            <a:ext cx="1557195" cy="1502759"/>
          </a:xfrm>
          <a:prstGeom prst="rect">
            <a:avLst/>
          </a:prstGeom>
          <a:blipFill>
            <a:blip r:embed="rId16" cstate="print"/>
            <a:stretch>
              <a:fillRect/>
            </a:stretch>
          </a:blipFill>
        </p:spPr>
        <p:txBody>
          <a:bodyPr wrap="square" lIns="0" tIns="0" rIns="0" bIns="0" rtlCol="0"/>
          <a:lstStyle/>
          <a:p>
            <a:endParaRPr sz="1350"/>
          </a:p>
        </p:txBody>
      </p:sp>
      <p:sp>
        <p:nvSpPr>
          <p:cNvPr id="45" name="object 45"/>
          <p:cNvSpPr txBox="1"/>
          <p:nvPr/>
        </p:nvSpPr>
        <p:spPr>
          <a:xfrm>
            <a:off x="228601" y="4096228"/>
            <a:ext cx="8610600" cy="782892"/>
          </a:xfrm>
          <a:prstGeom prst="rect">
            <a:avLst/>
          </a:prstGeom>
        </p:spPr>
        <p:txBody>
          <a:bodyPr vert="horz" wrap="square" lIns="0" tIns="5701" rIns="0" bIns="0" rtlCol="0">
            <a:spAutoFit/>
          </a:bodyPr>
          <a:lstStyle/>
          <a:p>
            <a:pPr marL="275135">
              <a:spcBef>
                <a:spcPts val="45"/>
              </a:spcBef>
            </a:pPr>
            <a:endParaRPr lang="en-IN" sz="1400" b="1" spc="-2" dirty="0">
              <a:solidFill>
                <a:srgbClr val="252525"/>
              </a:solidFill>
              <a:latin typeface="Courier New"/>
              <a:cs typeface="Courier New"/>
            </a:endParaRPr>
          </a:p>
          <a:p>
            <a:pPr marL="275135">
              <a:spcBef>
                <a:spcPts val="45"/>
              </a:spcBef>
            </a:pPr>
            <a:r>
              <a:rPr lang="en-IN" sz="1400" b="1" spc="-2" dirty="0">
                <a:solidFill>
                  <a:srgbClr val="252525"/>
                </a:solidFill>
                <a:latin typeface="Courier New"/>
                <a:cs typeface="Courier New"/>
              </a:rPr>
              <a:t>df= </a:t>
            </a:r>
            <a:r>
              <a:rPr lang="en-IN" sz="1400" b="1" spc="-2" dirty="0" err="1">
                <a:solidFill>
                  <a:srgbClr val="252525"/>
                </a:solidFill>
                <a:latin typeface="Courier New"/>
                <a:cs typeface="Courier New"/>
              </a:rPr>
              <a:t>pd.read_csv</a:t>
            </a:r>
            <a:r>
              <a:rPr lang="en-IN" sz="1400" b="1" spc="-2" dirty="0">
                <a:solidFill>
                  <a:srgbClr val="252525"/>
                </a:solidFill>
                <a:latin typeface="Courier New"/>
                <a:cs typeface="Courier New"/>
              </a:rPr>
              <a:t>("/content/drive/My Drive/retail/train.</a:t>
            </a:r>
            <a:r>
              <a:rPr lang="en-IN" sz="1400" b="1" spc="-2" dirty="0" err="1">
                <a:solidFill>
                  <a:srgbClr val="252525"/>
                </a:solidFill>
                <a:latin typeface="Courier New"/>
                <a:cs typeface="Courier New"/>
              </a:rPr>
              <a:t>tsv</a:t>
            </a:r>
            <a:r>
              <a:rPr lang="en-IN" sz="1400" b="1" spc="-2" dirty="0">
                <a:solidFill>
                  <a:srgbClr val="252525"/>
                </a:solidFill>
                <a:latin typeface="Courier New"/>
                <a:cs typeface="Courier New"/>
              </a:rPr>
              <a:t>",delimiter='\t')</a:t>
            </a:r>
          </a:p>
          <a:p>
            <a:pPr marL="275135">
              <a:spcBef>
                <a:spcPts val="45"/>
              </a:spcBef>
            </a:pPr>
            <a:endParaRPr sz="1050" dirty="0">
              <a:latin typeface="Courier New"/>
              <a:cs typeface="Courier New"/>
            </a:endParaRPr>
          </a:p>
          <a:p>
            <a:pPr>
              <a:lnSpc>
                <a:spcPct val="100000"/>
              </a:lnSpc>
            </a:pPr>
            <a:endParaRPr sz="1200" dirty="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70A4-5395-410D-BFAF-71462B6AB767}"/>
              </a:ext>
            </a:extLst>
          </p:cNvPr>
          <p:cNvSpPr>
            <a:spLocks noGrp="1"/>
          </p:cNvSpPr>
          <p:nvPr>
            <p:ph type="title"/>
          </p:nvPr>
        </p:nvSpPr>
        <p:spPr>
          <a:xfrm>
            <a:off x="1119822" y="227758"/>
            <a:ext cx="6904355" cy="369332"/>
          </a:xfrm>
        </p:spPr>
        <p:txBody>
          <a:bodyPr/>
          <a:lstStyle/>
          <a:p>
            <a:r>
              <a:rPr lang="en-IN" sz="2400" dirty="0"/>
              <a:t>Data snapshot</a:t>
            </a:r>
          </a:p>
        </p:txBody>
      </p:sp>
      <p:sp>
        <p:nvSpPr>
          <p:cNvPr id="3" name="Text Placeholder 2">
            <a:extLst>
              <a:ext uri="{FF2B5EF4-FFF2-40B4-BE49-F238E27FC236}">
                <a16:creationId xmlns:a16="http://schemas.microsoft.com/office/drawing/2014/main" id="{2AEB77E4-EC53-4441-92A5-9E8C696D5925}"/>
              </a:ext>
            </a:extLst>
          </p:cNvPr>
          <p:cNvSpPr>
            <a:spLocks noGrp="1"/>
          </p:cNvSpPr>
          <p:nvPr>
            <p:ph type="body" idx="1"/>
          </p:nvPr>
        </p:nvSpPr>
        <p:spPr>
          <a:xfrm>
            <a:off x="685800" y="819150"/>
            <a:ext cx="8289807" cy="3048000"/>
          </a:xfrm>
        </p:spPr>
        <p:txBody>
          <a:bodyPr/>
          <a:lstStyle/>
          <a:p>
            <a:endParaRPr lang="en-IN" dirty="0"/>
          </a:p>
        </p:txBody>
      </p:sp>
      <p:graphicFrame>
        <p:nvGraphicFramePr>
          <p:cNvPr id="5" name="Table 4">
            <a:extLst>
              <a:ext uri="{FF2B5EF4-FFF2-40B4-BE49-F238E27FC236}">
                <a16:creationId xmlns:a16="http://schemas.microsoft.com/office/drawing/2014/main" id="{448625D3-5B05-4691-866D-5733636CF7BC}"/>
              </a:ext>
            </a:extLst>
          </p:cNvPr>
          <p:cNvGraphicFramePr>
            <a:graphicFrameLocks noGrp="1"/>
          </p:cNvGraphicFramePr>
          <p:nvPr>
            <p:extLst>
              <p:ext uri="{D42A27DB-BD31-4B8C-83A1-F6EECF244321}">
                <p14:modId xmlns:p14="http://schemas.microsoft.com/office/powerpoint/2010/main" val="3213367893"/>
              </p:ext>
            </p:extLst>
          </p:nvPr>
        </p:nvGraphicFramePr>
        <p:xfrm>
          <a:off x="685800" y="839029"/>
          <a:ext cx="8289810" cy="3892047"/>
        </p:xfrm>
        <a:graphic>
          <a:graphicData uri="http://schemas.openxmlformats.org/drawingml/2006/table">
            <a:tbl>
              <a:tblPr>
                <a:tableStyleId>{5C22544A-7EE6-4342-B048-85BDC9FD1C3A}</a:tableStyleId>
              </a:tblPr>
              <a:tblGrid>
                <a:gridCol w="654150">
                  <a:extLst>
                    <a:ext uri="{9D8B030D-6E8A-4147-A177-3AD203B41FA5}">
                      <a16:colId xmlns:a16="http://schemas.microsoft.com/office/drawing/2014/main" val="2926209503"/>
                    </a:ext>
                  </a:extLst>
                </a:gridCol>
                <a:gridCol w="1791128">
                  <a:extLst>
                    <a:ext uri="{9D8B030D-6E8A-4147-A177-3AD203B41FA5}">
                      <a16:colId xmlns:a16="http://schemas.microsoft.com/office/drawing/2014/main" val="2447683675"/>
                    </a:ext>
                  </a:extLst>
                </a:gridCol>
                <a:gridCol w="595745">
                  <a:extLst>
                    <a:ext uri="{9D8B030D-6E8A-4147-A177-3AD203B41FA5}">
                      <a16:colId xmlns:a16="http://schemas.microsoft.com/office/drawing/2014/main" val="2175988480"/>
                    </a:ext>
                  </a:extLst>
                </a:gridCol>
                <a:gridCol w="1588654">
                  <a:extLst>
                    <a:ext uri="{9D8B030D-6E8A-4147-A177-3AD203B41FA5}">
                      <a16:colId xmlns:a16="http://schemas.microsoft.com/office/drawing/2014/main" val="2515396490"/>
                    </a:ext>
                  </a:extLst>
                </a:gridCol>
                <a:gridCol w="628123">
                  <a:extLst>
                    <a:ext uri="{9D8B030D-6E8A-4147-A177-3AD203B41FA5}">
                      <a16:colId xmlns:a16="http://schemas.microsoft.com/office/drawing/2014/main" val="3531221450"/>
                    </a:ext>
                  </a:extLst>
                </a:gridCol>
                <a:gridCol w="384255">
                  <a:extLst>
                    <a:ext uri="{9D8B030D-6E8A-4147-A177-3AD203B41FA5}">
                      <a16:colId xmlns:a16="http://schemas.microsoft.com/office/drawing/2014/main" val="3717933372"/>
                    </a:ext>
                  </a:extLst>
                </a:gridCol>
                <a:gridCol w="606345">
                  <a:extLst>
                    <a:ext uri="{9D8B030D-6E8A-4147-A177-3AD203B41FA5}">
                      <a16:colId xmlns:a16="http://schemas.microsoft.com/office/drawing/2014/main" val="953852802"/>
                    </a:ext>
                  </a:extLst>
                </a:gridCol>
                <a:gridCol w="2041410">
                  <a:extLst>
                    <a:ext uri="{9D8B030D-6E8A-4147-A177-3AD203B41FA5}">
                      <a16:colId xmlns:a16="http://schemas.microsoft.com/office/drawing/2014/main" val="3805700372"/>
                    </a:ext>
                  </a:extLst>
                </a:gridCol>
              </a:tblGrid>
              <a:tr h="340034">
                <a:tc>
                  <a:txBody>
                    <a:bodyPr/>
                    <a:lstStyle/>
                    <a:p>
                      <a:pPr algn="r" fontAlgn="ctr"/>
                      <a:r>
                        <a:rPr lang="en-IN" sz="1200" b="1" u="none" strike="noStrike" dirty="0" err="1">
                          <a:effectLst/>
                        </a:rPr>
                        <a:t>train_id</a:t>
                      </a:r>
                      <a:endParaRPr lang="en-IN" sz="1200" b="1"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200" b="1" u="none" strike="noStrike" dirty="0">
                          <a:effectLst/>
                        </a:rPr>
                        <a:t>name</a:t>
                      </a:r>
                      <a:endParaRPr lang="en-IN" sz="1200" b="1"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200" b="1" u="none" strike="noStrike" dirty="0" err="1">
                          <a:effectLst/>
                        </a:rPr>
                        <a:t>item_condition_id</a:t>
                      </a:r>
                      <a:endParaRPr lang="en-IN" sz="1200" b="1"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200" b="1" u="none" strike="noStrike" dirty="0" err="1">
                          <a:effectLst/>
                        </a:rPr>
                        <a:t>category_name</a:t>
                      </a:r>
                      <a:endParaRPr lang="en-IN" sz="1200" b="1"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200" b="1" u="none" strike="noStrike" dirty="0" err="1">
                          <a:effectLst/>
                        </a:rPr>
                        <a:t>brand_name</a:t>
                      </a:r>
                      <a:endParaRPr lang="en-IN" sz="1200" b="1"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200" b="1" u="none" strike="noStrike" dirty="0">
                          <a:effectLst/>
                        </a:rPr>
                        <a:t>price</a:t>
                      </a:r>
                      <a:endParaRPr lang="en-IN" sz="1200" b="1"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200" b="1" u="none" strike="noStrike" dirty="0">
                          <a:effectLst/>
                        </a:rPr>
                        <a:t>shipping</a:t>
                      </a:r>
                      <a:endParaRPr lang="en-IN" sz="1200" b="1"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200" b="1" u="none" strike="noStrike" dirty="0" err="1">
                          <a:effectLst/>
                        </a:rPr>
                        <a:t>item_description</a:t>
                      </a:r>
                      <a:endParaRPr lang="en-IN" sz="1200" b="1"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743126811"/>
                  </a:ext>
                </a:extLst>
              </a:tr>
              <a:tr h="629694">
                <a:tc>
                  <a:txBody>
                    <a:bodyPr/>
                    <a:lstStyle/>
                    <a:p>
                      <a:pPr algn="r" fontAlgn="ctr"/>
                      <a:r>
                        <a:rPr lang="en-IN" sz="900" u="none" strike="noStrike" dirty="0">
                          <a:effectLst/>
                        </a:rPr>
                        <a:t>0</a:t>
                      </a:r>
                      <a:endParaRPr lang="en-IN" sz="9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MLB Cincinnati Reds T Shirt Size XL</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3</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Men/Tops/T-shirts</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err="1">
                          <a:effectLst/>
                        </a:rPr>
                        <a:t>NaN</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10</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1</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No description yet</a:t>
                      </a:r>
                      <a:endParaRPr lang="en-IN" sz="11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903997591"/>
                  </a:ext>
                </a:extLst>
              </a:tr>
              <a:tr h="755633">
                <a:tc>
                  <a:txBody>
                    <a:bodyPr/>
                    <a:lstStyle/>
                    <a:p>
                      <a:pPr algn="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Razer </a:t>
                      </a:r>
                      <a:r>
                        <a:rPr lang="en-IN" sz="1100" u="none" strike="noStrike" dirty="0" err="1">
                          <a:effectLst/>
                        </a:rPr>
                        <a:t>BlackWidow</a:t>
                      </a:r>
                      <a:r>
                        <a:rPr lang="en-IN" sz="1100" u="none" strike="noStrike" dirty="0">
                          <a:effectLst/>
                        </a:rPr>
                        <a:t> Chroma Keyboard</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3</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Electronics/Computers &amp; Tablets/Components &amp; P...</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Razer</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52</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0</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This keyboard is in great condition and works ...</a:t>
                      </a:r>
                      <a:endParaRPr lang="en-IN" sz="11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777170946"/>
                  </a:ext>
                </a:extLst>
              </a:tr>
              <a:tr h="629694">
                <a:tc>
                  <a:txBody>
                    <a:bodyPr/>
                    <a:lstStyle/>
                    <a:p>
                      <a:pPr algn="r" fontAlgn="ctr"/>
                      <a:r>
                        <a:rPr lang="en-IN" sz="900" u="none" strike="noStrike">
                          <a:effectLst/>
                        </a:rPr>
                        <a:t>2</a:t>
                      </a:r>
                      <a:endParaRPr lang="en-IN" sz="9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AVA-VIV Blouse</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1</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Women/Tops &amp; Blouses/Blouse</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Target</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10</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1</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Adorable top with a hint of lace and a key </a:t>
                      </a:r>
                      <a:r>
                        <a:rPr lang="en-IN" sz="1100" u="none" strike="noStrike" dirty="0" err="1">
                          <a:effectLst/>
                        </a:rPr>
                        <a:t>hol</a:t>
                      </a:r>
                      <a:r>
                        <a:rPr lang="en-IN" sz="1100" u="none" strike="noStrike" dirty="0">
                          <a:effectLst/>
                        </a:rPr>
                        <a:t>...</a:t>
                      </a:r>
                      <a:endParaRPr lang="en-IN" sz="11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533499867"/>
                  </a:ext>
                </a:extLst>
              </a:tr>
              <a:tr h="755633">
                <a:tc>
                  <a:txBody>
                    <a:bodyPr/>
                    <a:lstStyle/>
                    <a:p>
                      <a:pPr algn="r" fontAlgn="ctr"/>
                      <a:r>
                        <a:rPr lang="en-IN" sz="900" u="none" strike="noStrike">
                          <a:effectLst/>
                        </a:rPr>
                        <a:t>3</a:t>
                      </a:r>
                      <a:endParaRPr lang="en-IN" sz="9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Leather Horse Statues</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1</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Home/Home Décor/Home Décor Accents</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err="1">
                          <a:effectLst/>
                        </a:rPr>
                        <a:t>NaN</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35</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1</a:t>
                      </a:r>
                      <a:endParaRPr lang="en-IN" sz="1100" b="0" i="0" u="none" strike="noStrike" dirty="0">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New with tags. Leather horses. Retail for [rm]...</a:t>
                      </a:r>
                      <a:endParaRPr lang="en-IN" sz="11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461389997"/>
                  </a:ext>
                </a:extLst>
              </a:tr>
              <a:tr h="755633">
                <a:tc>
                  <a:txBody>
                    <a:bodyPr/>
                    <a:lstStyle/>
                    <a:p>
                      <a:pPr algn="r" fontAlgn="ctr"/>
                      <a:r>
                        <a:rPr lang="en-IN" sz="900" u="none" strike="noStrike">
                          <a:effectLst/>
                        </a:rPr>
                        <a:t>4</a:t>
                      </a:r>
                      <a:endParaRPr lang="en-IN" sz="9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24K GOLD plated rose</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1</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Women/Jewelry/Necklaces</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NaN</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44</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a:effectLst/>
                        </a:rPr>
                        <a:t>0</a:t>
                      </a:r>
                      <a:endParaRPr lang="en-IN" sz="11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n-IN" sz="1100" u="none" strike="noStrike" dirty="0">
                          <a:effectLst/>
                        </a:rPr>
                        <a:t>Complete with certificate of authenticity</a:t>
                      </a:r>
                      <a:endParaRPr lang="en-IN" sz="11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918477497"/>
                  </a:ext>
                </a:extLst>
              </a:tr>
            </a:tbl>
          </a:graphicData>
        </a:graphic>
      </p:graphicFrame>
    </p:spTree>
    <p:extLst>
      <p:ext uri="{BB962C8B-B14F-4D97-AF65-F5344CB8AC3E}">
        <p14:creationId xmlns:p14="http://schemas.microsoft.com/office/powerpoint/2010/main" val="3916728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3050" y="195168"/>
            <a:ext cx="6286500" cy="375391"/>
          </a:xfrm>
          <a:prstGeom prst="rect">
            <a:avLst/>
          </a:prstGeom>
        </p:spPr>
        <p:txBody>
          <a:bodyPr vert="horz" wrap="square" lIns="0" tIns="6001" rIns="0" bIns="0" rtlCol="0">
            <a:spAutoFit/>
          </a:bodyPr>
          <a:lstStyle/>
          <a:p>
            <a:pPr marL="6001">
              <a:spcBef>
                <a:spcPts val="47"/>
              </a:spcBef>
            </a:pPr>
            <a:r>
              <a:rPr sz="2400" spc="104" dirty="0"/>
              <a:t>Data </a:t>
            </a:r>
            <a:r>
              <a:rPr sz="2400" spc="62" dirty="0"/>
              <a:t>Exploration</a:t>
            </a:r>
            <a:r>
              <a:rPr sz="2400" spc="-179" dirty="0"/>
              <a:t> </a:t>
            </a:r>
            <a:r>
              <a:rPr sz="2400" spc="35" dirty="0"/>
              <a:t>Techniques</a:t>
            </a:r>
          </a:p>
        </p:txBody>
      </p:sp>
      <p:sp>
        <p:nvSpPr>
          <p:cNvPr id="4" name="object 4"/>
          <p:cNvSpPr/>
          <p:nvPr/>
        </p:nvSpPr>
        <p:spPr>
          <a:xfrm>
            <a:off x="3371850" y="742950"/>
            <a:ext cx="0" cy="4271249"/>
          </a:xfrm>
          <a:custGeom>
            <a:avLst/>
            <a:gdLst/>
            <a:ahLst/>
            <a:cxnLst/>
            <a:rect l="l" t="t" r="r" b="b"/>
            <a:pathLst>
              <a:path h="7593330">
                <a:moveTo>
                  <a:pt x="0" y="0"/>
                </a:moveTo>
                <a:lnTo>
                  <a:pt x="0" y="7593266"/>
                </a:lnTo>
              </a:path>
            </a:pathLst>
          </a:custGeom>
          <a:ln w="38100">
            <a:solidFill>
              <a:srgbClr val="00AFEF"/>
            </a:solidFill>
            <a:prstDash val="lgDash"/>
          </a:ln>
        </p:spPr>
        <p:txBody>
          <a:bodyPr wrap="square" lIns="0" tIns="0" rIns="0" bIns="0" rtlCol="0"/>
          <a:lstStyle/>
          <a:p>
            <a:endParaRPr sz="1350"/>
          </a:p>
        </p:txBody>
      </p:sp>
      <p:sp>
        <p:nvSpPr>
          <p:cNvPr id="5" name="object 5"/>
          <p:cNvSpPr txBox="1"/>
          <p:nvPr/>
        </p:nvSpPr>
        <p:spPr>
          <a:xfrm>
            <a:off x="3746420" y="1112254"/>
            <a:ext cx="4787980" cy="652390"/>
          </a:xfrm>
          <a:prstGeom prst="rect">
            <a:avLst/>
          </a:prstGeom>
        </p:spPr>
        <p:txBody>
          <a:bodyPr vert="horz" wrap="square" lIns="0" tIns="6001" rIns="0" bIns="0" rtlCol="0">
            <a:spAutoFit/>
          </a:bodyPr>
          <a:lstStyle/>
          <a:p>
            <a:pPr marL="6001" marR="2400">
              <a:spcBef>
                <a:spcPts val="47"/>
              </a:spcBef>
            </a:pPr>
            <a:r>
              <a:rPr sz="1400" spc="-7" dirty="0">
                <a:solidFill>
                  <a:srgbClr val="232729"/>
                </a:solidFill>
                <a:latin typeface="Noto Sans"/>
                <a:cs typeface="Noto Sans"/>
              </a:rPr>
              <a:t>The </a:t>
            </a:r>
            <a:r>
              <a:rPr sz="1400" spc="-5" dirty="0">
                <a:solidFill>
                  <a:srgbClr val="232729"/>
                </a:solidFill>
                <a:latin typeface="Noto Sans"/>
                <a:cs typeface="Noto Sans"/>
              </a:rPr>
              <a:t>shape </a:t>
            </a:r>
            <a:r>
              <a:rPr sz="1400" spc="-7" dirty="0">
                <a:solidFill>
                  <a:srgbClr val="232729"/>
                </a:solidFill>
                <a:latin typeface="Noto Sans"/>
                <a:cs typeface="Noto Sans"/>
              </a:rPr>
              <a:t>attribute </a:t>
            </a:r>
            <a:r>
              <a:rPr sz="1400" spc="-10" dirty="0">
                <a:solidFill>
                  <a:srgbClr val="232729"/>
                </a:solidFill>
                <a:latin typeface="Noto Sans"/>
                <a:cs typeface="Noto Sans"/>
              </a:rPr>
              <a:t>returns </a:t>
            </a:r>
            <a:r>
              <a:rPr sz="1400" spc="-5" dirty="0">
                <a:solidFill>
                  <a:srgbClr val="232729"/>
                </a:solidFill>
                <a:latin typeface="Noto Sans"/>
                <a:cs typeface="Noto Sans"/>
              </a:rPr>
              <a:t>a </a:t>
            </a:r>
            <a:r>
              <a:rPr sz="1400" spc="-7" dirty="0">
                <a:solidFill>
                  <a:srgbClr val="232729"/>
                </a:solidFill>
                <a:latin typeface="Noto Sans"/>
                <a:cs typeface="Noto Sans"/>
              </a:rPr>
              <a:t>two-item tuple </a:t>
            </a:r>
            <a:r>
              <a:rPr sz="1400" spc="-14" dirty="0">
                <a:solidFill>
                  <a:srgbClr val="232729"/>
                </a:solidFill>
                <a:latin typeface="Noto Sans"/>
                <a:cs typeface="Noto Sans"/>
              </a:rPr>
              <a:t>(number </a:t>
            </a:r>
            <a:r>
              <a:rPr sz="1400" spc="-2" dirty="0">
                <a:solidFill>
                  <a:srgbClr val="232729"/>
                </a:solidFill>
                <a:latin typeface="Noto Sans"/>
                <a:cs typeface="Noto Sans"/>
              </a:rPr>
              <a:t>of </a:t>
            </a:r>
            <a:r>
              <a:rPr sz="1400" spc="-14" dirty="0">
                <a:solidFill>
                  <a:srgbClr val="232729"/>
                </a:solidFill>
                <a:latin typeface="Noto Sans"/>
                <a:cs typeface="Noto Sans"/>
              </a:rPr>
              <a:t>rows </a:t>
            </a:r>
            <a:r>
              <a:rPr sz="1400" spc="-5" dirty="0">
                <a:solidFill>
                  <a:srgbClr val="232729"/>
                </a:solidFill>
                <a:latin typeface="Noto Sans"/>
                <a:cs typeface="Noto Sans"/>
              </a:rPr>
              <a:t>and </a:t>
            </a:r>
            <a:r>
              <a:rPr sz="1400" spc="-7" dirty="0">
                <a:solidFill>
                  <a:srgbClr val="232729"/>
                </a:solidFill>
                <a:latin typeface="Noto Sans"/>
                <a:cs typeface="Noto Sans"/>
              </a:rPr>
              <a:t>the  number </a:t>
            </a:r>
            <a:r>
              <a:rPr sz="1400" spc="-2" dirty="0">
                <a:solidFill>
                  <a:srgbClr val="232729"/>
                </a:solidFill>
                <a:latin typeface="Noto Sans"/>
                <a:cs typeface="Noto Sans"/>
              </a:rPr>
              <a:t>of </a:t>
            </a:r>
            <a:r>
              <a:rPr sz="1400" spc="-12" dirty="0">
                <a:solidFill>
                  <a:srgbClr val="232729"/>
                </a:solidFill>
                <a:latin typeface="Noto Sans"/>
                <a:cs typeface="Noto Sans"/>
              </a:rPr>
              <a:t>columns) </a:t>
            </a:r>
            <a:r>
              <a:rPr sz="1400" spc="-5" dirty="0">
                <a:solidFill>
                  <a:srgbClr val="232729"/>
                </a:solidFill>
                <a:latin typeface="Noto Sans"/>
                <a:cs typeface="Noto Sans"/>
              </a:rPr>
              <a:t>for </a:t>
            </a:r>
            <a:r>
              <a:rPr sz="1400" spc="-7" dirty="0">
                <a:solidFill>
                  <a:srgbClr val="232729"/>
                </a:solidFill>
                <a:latin typeface="Noto Sans"/>
                <a:cs typeface="Noto Sans"/>
              </a:rPr>
              <a:t>the data frame. </a:t>
            </a:r>
            <a:r>
              <a:rPr sz="1400" spc="-5" dirty="0">
                <a:solidFill>
                  <a:srgbClr val="232729"/>
                </a:solidFill>
                <a:latin typeface="Noto Sans"/>
                <a:cs typeface="Noto Sans"/>
              </a:rPr>
              <a:t>For a </a:t>
            </a:r>
            <a:r>
              <a:rPr sz="1400" spc="-2" dirty="0">
                <a:solidFill>
                  <a:srgbClr val="232729"/>
                </a:solidFill>
                <a:latin typeface="Noto Sans"/>
                <a:cs typeface="Noto Sans"/>
              </a:rPr>
              <a:t>Series, </a:t>
            </a:r>
            <a:r>
              <a:rPr sz="1400" spc="-7" dirty="0">
                <a:solidFill>
                  <a:srgbClr val="232729"/>
                </a:solidFill>
                <a:latin typeface="Noto Sans"/>
                <a:cs typeface="Noto Sans"/>
              </a:rPr>
              <a:t>it </a:t>
            </a:r>
            <a:r>
              <a:rPr sz="1400" spc="-10" dirty="0">
                <a:solidFill>
                  <a:srgbClr val="232729"/>
                </a:solidFill>
                <a:latin typeface="Noto Sans"/>
                <a:cs typeface="Noto Sans"/>
              </a:rPr>
              <a:t>returns </a:t>
            </a:r>
            <a:r>
              <a:rPr sz="1400" spc="-5" dirty="0">
                <a:solidFill>
                  <a:srgbClr val="232729"/>
                </a:solidFill>
                <a:latin typeface="Noto Sans"/>
                <a:cs typeface="Noto Sans"/>
              </a:rPr>
              <a:t>a one-item  </a:t>
            </a:r>
            <a:r>
              <a:rPr sz="1400" spc="-7" dirty="0">
                <a:solidFill>
                  <a:srgbClr val="232729"/>
                </a:solidFill>
                <a:latin typeface="Noto Sans"/>
                <a:cs typeface="Noto Sans"/>
              </a:rPr>
              <a:t>tuple.</a:t>
            </a:r>
            <a:endParaRPr sz="1400" dirty="0">
              <a:latin typeface="Noto Sans"/>
              <a:cs typeface="Noto Sans"/>
            </a:endParaRPr>
          </a:p>
        </p:txBody>
      </p:sp>
      <p:sp>
        <p:nvSpPr>
          <p:cNvPr id="10" name="object 10"/>
          <p:cNvSpPr/>
          <p:nvPr/>
        </p:nvSpPr>
        <p:spPr>
          <a:xfrm>
            <a:off x="3554016" y="2182559"/>
            <a:ext cx="3765203" cy="263247"/>
          </a:xfrm>
          <a:custGeom>
            <a:avLst/>
            <a:gdLst/>
            <a:ahLst/>
            <a:cxnLst/>
            <a:rect l="l" t="t" r="r" b="b"/>
            <a:pathLst>
              <a:path w="8924925" h="467995">
                <a:moveTo>
                  <a:pt x="0" y="467868"/>
                </a:moveTo>
                <a:lnTo>
                  <a:pt x="8924544" y="467868"/>
                </a:lnTo>
                <a:lnTo>
                  <a:pt x="8924544" y="0"/>
                </a:lnTo>
                <a:lnTo>
                  <a:pt x="0" y="0"/>
                </a:lnTo>
                <a:lnTo>
                  <a:pt x="0" y="467868"/>
                </a:lnTo>
                <a:close/>
              </a:path>
            </a:pathLst>
          </a:custGeom>
          <a:solidFill>
            <a:srgbClr val="25B7C8"/>
          </a:solidFill>
        </p:spPr>
        <p:txBody>
          <a:bodyPr wrap="square" lIns="0" tIns="0" rIns="0" bIns="0" rtlCol="0"/>
          <a:lstStyle/>
          <a:p>
            <a:endParaRPr sz="1350"/>
          </a:p>
        </p:txBody>
      </p:sp>
      <p:sp>
        <p:nvSpPr>
          <p:cNvPr id="11" name="object 11"/>
          <p:cNvSpPr/>
          <p:nvPr/>
        </p:nvSpPr>
        <p:spPr>
          <a:xfrm>
            <a:off x="3554016" y="2182559"/>
            <a:ext cx="3765203" cy="263247"/>
          </a:xfrm>
          <a:custGeom>
            <a:avLst/>
            <a:gdLst/>
            <a:ahLst/>
            <a:cxnLst/>
            <a:rect l="l" t="t" r="r" b="b"/>
            <a:pathLst>
              <a:path w="8924925" h="467995">
                <a:moveTo>
                  <a:pt x="0" y="467868"/>
                </a:moveTo>
                <a:lnTo>
                  <a:pt x="8924544" y="467868"/>
                </a:lnTo>
                <a:lnTo>
                  <a:pt x="8924544" y="0"/>
                </a:lnTo>
                <a:lnTo>
                  <a:pt x="0" y="0"/>
                </a:lnTo>
                <a:lnTo>
                  <a:pt x="0" y="467868"/>
                </a:lnTo>
                <a:close/>
              </a:path>
            </a:pathLst>
          </a:custGeom>
          <a:ln w="12192">
            <a:solidFill>
              <a:srgbClr val="25B7C8"/>
            </a:solidFill>
          </a:ln>
        </p:spPr>
        <p:txBody>
          <a:bodyPr wrap="square" lIns="0" tIns="0" rIns="0" bIns="0" rtlCol="0"/>
          <a:lstStyle/>
          <a:p>
            <a:endParaRPr sz="1350"/>
          </a:p>
        </p:txBody>
      </p:sp>
      <p:sp>
        <p:nvSpPr>
          <p:cNvPr id="12" name="object 12"/>
          <p:cNvSpPr/>
          <p:nvPr/>
        </p:nvSpPr>
        <p:spPr>
          <a:xfrm>
            <a:off x="5409533" y="2132410"/>
            <a:ext cx="54650" cy="93440"/>
          </a:xfrm>
          <a:prstGeom prst="rect">
            <a:avLst/>
          </a:prstGeom>
          <a:blipFill>
            <a:blip r:embed="rId2" cstate="print"/>
            <a:stretch>
              <a:fillRect/>
            </a:stretch>
          </a:blipFill>
        </p:spPr>
        <p:txBody>
          <a:bodyPr wrap="square" lIns="0" tIns="0" rIns="0" bIns="0" rtlCol="0"/>
          <a:lstStyle/>
          <a:p>
            <a:endParaRPr sz="1350"/>
          </a:p>
        </p:txBody>
      </p:sp>
      <p:sp>
        <p:nvSpPr>
          <p:cNvPr id="13" name="object 13"/>
          <p:cNvSpPr/>
          <p:nvPr/>
        </p:nvSpPr>
        <p:spPr>
          <a:xfrm>
            <a:off x="5335596" y="2155126"/>
            <a:ext cx="201454" cy="31075"/>
          </a:xfrm>
          <a:custGeom>
            <a:avLst/>
            <a:gdLst/>
            <a:ahLst/>
            <a:cxnLst/>
            <a:rect l="l" t="t" r="r" b="b"/>
            <a:pathLst>
              <a:path w="477520" h="55245">
                <a:moveTo>
                  <a:pt x="238505" y="0"/>
                </a:moveTo>
                <a:lnTo>
                  <a:pt x="0" y="54863"/>
                </a:lnTo>
                <a:lnTo>
                  <a:pt x="477012" y="54863"/>
                </a:lnTo>
                <a:lnTo>
                  <a:pt x="238505" y="0"/>
                </a:lnTo>
                <a:close/>
              </a:path>
            </a:pathLst>
          </a:custGeom>
          <a:solidFill>
            <a:srgbClr val="25B7C8"/>
          </a:solidFill>
        </p:spPr>
        <p:txBody>
          <a:bodyPr wrap="square" lIns="0" tIns="0" rIns="0" bIns="0" rtlCol="0"/>
          <a:lstStyle/>
          <a:p>
            <a:endParaRPr sz="1350"/>
          </a:p>
        </p:txBody>
      </p:sp>
      <p:sp>
        <p:nvSpPr>
          <p:cNvPr id="14" name="object 14"/>
          <p:cNvSpPr/>
          <p:nvPr/>
        </p:nvSpPr>
        <p:spPr>
          <a:xfrm>
            <a:off x="5335596" y="2155126"/>
            <a:ext cx="201454" cy="31075"/>
          </a:xfrm>
          <a:custGeom>
            <a:avLst/>
            <a:gdLst/>
            <a:ahLst/>
            <a:cxnLst/>
            <a:rect l="l" t="t" r="r" b="b"/>
            <a:pathLst>
              <a:path w="477520" h="55245">
                <a:moveTo>
                  <a:pt x="0" y="54863"/>
                </a:moveTo>
                <a:lnTo>
                  <a:pt x="238505" y="0"/>
                </a:lnTo>
                <a:lnTo>
                  <a:pt x="477012" y="54863"/>
                </a:lnTo>
                <a:lnTo>
                  <a:pt x="0" y="54863"/>
                </a:lnTo>
                <a:close/>
              </a:path>
            </a:pathLst>
          </a:custGeom>
          <a:ln w="12192">
            <a:solidFill>
              <a:srgbClr val="25B7C8"/>
            </a:solidFill>
          </a:ln>
        </p:spPr>
        <p:txBody>
          <a:bodyPr wrap="square" lIns="0" tIns="0" rIns="0" bIns="0" rtlCol="0"/>
          <a:lstStyle/>
          <a:p>
            <a:endParaRPr sz="1350"/>
          </a:p>
        </p:txBody>
      </p:sp>
      <p:sp>
        <p:nvSpPr>
          <p:cNvPr id="15" name="object 15"/>
          <p:cNvSpPr/>
          <p:nvPr/>
        </p:nvSpPr>
        <p:spPr>
          <a:xfrm>
            <a:off x="3560016" y="2190274"/>
            <a:ext cx="3699034" cy="247174"/>
          </a:xfrm>
          <a:custGeom>
            <a:avLst/>
            <a:gdLst/>
            <a:ahLst/>
            <a:cxnLst/>
            <a:rect l="l" t="t" r="r" b="b"/>
            <a:pathLst>
              <a:path w="8768080" h="439420">
                <a:moveTo>
                  <a:pt x="0" y="438912"/>
                </a:moveTo>
                <a:lnTo>
                  <a:pt x="8767572" y="438912"/>
                </a:lnTo>
                <a:lnTo>
                  <a:pt x="8767572" y="0"/>
                </a:lnTo>
                <a:lnTo>
                  <a:pt x="0" y="0"/>
                </a:lnTo>
                <a:lnTo>
                  <a:pt x="0" y="438912"/>
                </a:lnTo>
                <a:close/>
              </a:path>
            </a:pathLst>
          </a:custGeom>
          <a:solidFill>
            <a:srgbClr val="F1F1F1"/>
          </a:solidFill>
        </p:spPr>
        <p:txBody>
          <a:bodyPr wrap="square" lIns="0" tIns="0" rIns="0" bIns="0" rtlCol="0"/>
          <a:lstStyle/>
          <a:p>
            <a:endParaRPr sz="1350"/>
          </a:p>
        </p:txBody>
      </p:sp>
      <p:sp>
        <p:nvSpPr>
          <p:cNvPr id="16" name="object 16"/>
          <p:cNvSpPr/>
          <p:nvPr/>
        </p:nvSpPr>
        <p:spPr>
          <a:xfrm>
            <a:off x="3586806" y="2190274"/>
            <a:ext cx="3699034" cy="247174"/>
          </a:xfrm>
          <a:custGeom>
            <a:avLst/>
            <a:gdLst/>
            <a:ahLst/>
            <a:cxnLst/>
            <a:rect l="l" t="t" r="r" b="b"/>
            <a:pathLst>
              <a:path w="8768080" h="439420">
                <a:moveTo>
                  <a:pt x="0" y="438912"/>
                </a:moveTo>
                <a:lnTo>
                  <a:pt x="8767572" y="438912"/>
                </a:lnTo>
                <a:lnTo>
                  <a:pt x="8767572" y="0"/>
                </a:lnTo>
                <a:lnTo>
                  <a:pt x="0" y="0"/>
                </a:lnTo>
                <a:lnTo>
                  <a:pt x="0" y="438912"/>
                </a:lnTo>
                <a:close/>
              </a:path>
            </a:pathLst>
          </a:custGeom>
          <a:ln w="12192">
            <a:solidFill>
              <a:srgbClr val="25B7C8"/>
            </a:solidFill>
          </a:ln>
        </p:spPr>
        <p:txBody>
          <a:bodyPr wrap="square" lIns="0" tIns="0" rIns="0" bIns="0" rtlCol="0"/>
          <a:lstStyle/>
          <a:p>
            <a:endParaRPr sz="1350"/>
          </a:p>
        </p:txBody>
      </p:sp>
      <p:sp>
        <p:nvSpPr>
          <p:cNvPr id="17" name="object 17"/>
          <p:cNvSpPr txBox="1"/>
          <p:nvPr/>
        </p:nvSpPr>
        <p:spPr>
          <a:xfrm>
            <a:off x="3586806" y="2183845"/>
            <a:ext cx="3699034" cy="179184"/>
          </a:xfrm>
          <a:prstGeom prst="rect">
            <a:avLst/>
          </a:prstGeom>
        </p:spPr>
        <p:txBody>
          <a:bodyPr vert="horz" wrap="square" lIns="0" tIns="6001" rIns="0" bIns="0" rtlCol="0">
            <a:spAutoFit/>
          </a:bodyPr>
          <a:lstStyle/>
          <a:p>
            <a:pPr marL="1800" algn="ctr">
              <a:spcBef>
                <a:spcPts val="47"/>
              </a:spcBef>
            </a:pPr>
            <a:r>
              <a:rPr sz="1125" spc="-5" dirty="0">
                <a:solidFill>
                  <a:srgbClr val="252525"/>
                </a:solidFill>
                <a:latin typeface="Courier New"/>
                <a:cs typeface="Courier New"/>
              </a:rPr>
              <a:t>df.shape</a:t>
            </a:r>
            <a:endParaRPr sz="1125">
              <a:latin typeface="Courier New"/>
              <a:cs typeface="Courier New"/>
            </a:endParaRPr>
          </a:p>
        </p:txBody>
      </p:sp>
      <p:sp>
        <p:nvSpPr>
          <p:cNvPr id="20" name="object 20"/>
          <p:cNvSpPr/>
          <p:nvPr/>
        </p:nvSpPr>
        <p:spPr>
          <a:xfrm>
            <a:off x="1607201" y="962684"/>
            <a:ext cx="1337310" cy="438062"/>
          </a:xfrm>
          <a:prstGeom prst="rect">
            <a:avLst/>
          </a:prstGeom>
          <a:blipFill>
            <a:blip r:embed="rId3" cstate="print"/>
            <a:stretch>
              <a:fillRect/>
            </a:stretch>
          </a:blipFill>
        </p:spPr>
        <p:txBody>
          <a:bodyPr wrap="square" lIns="0" tIns="0" rIns="0" bIns="0" rtlCol="0"/>
          <a:lstStyle/>
          <a:p>
            <a:endParaRPr sz="1350"/>
          </a:p>
        </p:txBody>
      </p:sp>
      <p:sp>
        <p:nvSpPr>
          <p:cNvPr id="21" name="object 21"/>
          <p:cNvSpPr/>
          <p:nvPr/>
        </p:nvSpPr>
        <p:spPr>
          <a:xfrm>
            <a:off x="1653492" y="1024414"/>
            <a:ext cx="1245370" cy="357473"/>
          </a:xfrm>
          <a:prstGeom prst="rect">
            <a:avLst/>
          </a:prstGeom>
          <a:blipFill>
            <a:blip r:embed="rId4" cstate="print"/>
            <a:stretch>
              <a:fillRect/>
            </a:stretch>
          </a:blipFill>
        </p:spPr>
        <p:txBody>
          <a:bodyPr wrap="square" lIns="0" tIns="0" rIns="0" bIns="0" rtlCol="0"/>
          <a:lstStyle/>
          <a:p>
            <a:endParaRPr sz="1350"/>
          </a:p>
        </p:txBody>
      </p:sp>
      <p:sp>
        <p:nvSpPr>
          <p:cNvPr id="22" name="object 22"/>
          <p:cNvSpPr/>
          <p:nvPr/>
        </p:nvSpPr>
        <p:spPr>
          <a:xfrm>
            <a:off x="1632275" y="974693"/>
            <a:ext cx="1289090" cy="373976"/>
          </a:xfrm>
          <a:custGeom>
            <a:avLst/>
            <a:gdLst/>
            <a:ahLst/>
            <a:cxnLst/>
            <a:rect l="l" t="t" r="r" b="b"/>
            <a:pathLst>
              <a:path w="3055620" h="664844">
                <a:moveTo>
                  <a:pt x="2944876" y="0"/>
                </a:moveTo>
                <a:lnTo>
                  <a:pt x="110744" y="0"/>
                </a:lnTo>
                <a:lnTo>
                  <a:pt x="67637" y="8695"/>
                </a:lnTo>
                <a:lnTo>
                  <a:pt x="32435" y="32416"/>
                </a:lnTo>
                <a:lnTo>
                  <a:pt x="8702" y="67615"/>
                </a:lnTo>
                <a:lnTo>
                  <a:pt x="0" y="110743"/>
                </a:lnTo>
                <a:lnTo>
                  <a:pt x="0" y="553719"/>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19"/>
                </a:lnTo>
                <a:lnTo>
                  <a:pt x="3055620" y="110743"/>
                </a:lnTo>
                <a:lnTo>
                  <a:pt x="3046924" y="67615"/>
                </a:lnTo>
                <a:lnTo>
                  <a:pt x="3023203" y="32416"/>
                </a:lnTo>
                <a:lnTo>
                  <a:pt x="2988004" y="8695"/>
                </a:lnTo>
                <a:lnTo>
                  <a:pt x="2944876" y="0"/>
                </a:lnTo>
                <a:close/>
              </a:path>
            </a:pathLst>
          </a:custGeom>
          <a:solidFill>
            <a:srgbClr val="FF7979"/>
          </a:solidFill>
        </p:spPr>
        <p:txBody>
          <a:bodyPr wrap="square" lIns="0" tIns="0" rIns="0" bIns="0" rtlCol="0"/>
          <a:lstStyle/>
          <a:p>
            <a:endParaRPr sz="1350"/>
          </a:p>
        </p:txBody>
      </p:sp>
      <p:sp>
        <p:nvSpPr>
          <p:cNvPr id="23" name="object 23"/>
          <p:cNvSpPr/>
          <p:nvPr/>
        </p:nvSpPr>
        <p:spPr>
          <a:xfrm>
            <a:off x="1632275" y="974693"/>
            <a:ext cx="1289090" cy="373976"/>
          </a:xfrm>
          <a:custGeom>
            <a:avLst/>
            <a:gdLst/>
            <a:ahLst/>
            <a:cxnLst/>
            <a:rect l="l" t="t" r="r" b="b"/>
            <a:pathLst>
              <a:path w="3055620" h="664844">
                <a:moveTo>
                  <a:pt x="0" y="110743"/>
                </a:moveTo>
                <a:lnTo>
                  <a:pt x="8702" y="67615"/>
                </a:lnTo>
                <a:lnTo>
                  <a:pt x="32435" y="32416"/>
                </a:lnTo>
                <a:lnTo>
                  <a:pt x="67637" y="8695"/>
                </a:lnTo>
                <a:lnTo>
                  <a:pt x="110744" y="0"/>
                </a:lnTo>
                <a:lnTo>
                  <a:pt x="2944876" y="0"/>
                </a:lnTo>
                <a:lnTo>
                  <a:pt x="2988004" y="8695"/>
                </a:lnTo>
                <a:lnTo>
                  <a:pt x="3023203" y="32416"/>
                </a:lnTo>
                <a:lnTo>
                  <a:pt x="3046924" y="67615"/>
                </a:lnTo>
                <a:lnTo>
                  <a:pt x="3055620" y="110743"/>
                </a:lnTo>
                <a:lnTo>
                  <a:pt x="3055620" y="553719"/>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19"/>
                </a:lnTo>
                <a:lnTo>
                  <a:pt x="0" y="110743"/>
                </a:lnTo>
                <a:close/>
              </a:path>
            </a:pathLst>
          </a:custGeom>
          <a:ln w="12191">
            <a:solidFill>
              <a:srgbClr val="FFFFFF"/>
            </a:solidFill>
          </a:ln>
        </p:spPr>
        <p:txBody>
          <a:bodyPr wrap="square" lIns="0" tIns="0" rIns="0" bIns="0" rtlCol="0"/>
          <a:lstStyle/>
          <a:p>
            <a:endParaRPr sz="1350"/>
          </a:p>
        </p:txBody>
      </p:sp>
      <p:sp>
        <p:nvSpPr>
          <p:cNvPr id="24" name="object 24"/>
          <p:cNvSpPr txBox="1"/>
          <p:nvPr/>
        </p:nvSpPr>
        <p:spPr>
          <a:xfrm>
            <a:off x="1734825" y="1060133"/>
            <a:ext cx="1086296" cy="156101"/>
          </a:xfrm>
          <a:prstGeom prst="rect">
            <a:avLst/>
          </a:prstGeom>
        </p:spPr>
        <p:txBody>
          <a:bodyPr vert="horz" wrap="square" lIns="0" tIns="6001" rIns="0" bIns="0" rtlCol="0">
            <a:spAutoFit/>
          </a:bodyPr>
          <a:lstStyle/>
          <a:p>
            <a:pPr marL="6001">
              <a:spcBef>
                <a:spcPts val="47"/>
              </a:spcBef>
            </a:pPr>
            <a:r>
              <a:rPr sz="975" spc="-5" dirty="0">
                <a:latin typeface="Noto Sans"/>
                <a:cs typeface="Noto Sans"/>
              </a:rPr>
              <a:t>Dimensionality</a:t>
            </a:r>
            <a:r>
              <a:rPr sz="975" spc="-26" dirty="0">
                <a:latin typeface="Noto Sans"/>
                <a:cs typeface="Noto Sans"/>
              </a:rPr>
              <a:t> </a:t>
            </a:r>
            <a:r>
              <a:rPr sz="975" spc="-5" dirty="0">
                <a:latin typeface="Noto Sans"/>
                <a:cs typeface="Noto Sans"/>
              </a:rPr>
              <a:t>Check</a:t>
            </a:r>
            <a:endParaRPr sz="975">
              <a:latin typeface="Noto Sans"/>
              <a:cs typeface="Noto Sans"/>
            </a:endParaRPr>
          </a:p>
        </p:txBody>
      </p:sp>
      <p:sp>
        <p:nvSpPr>
          <p:cNvPr id="25" name="object 25"/>
          <p:cNvSpPr/>
          <p:nvPr/>
        </p:nvSpPr>
        <p:spPr>
          <a:xfrm>
            <a:off x="1607201" y="1423028"/>
            <a:ext cx="1337310" cy="438919"/>
          </a:xfrm>
          <a:prstGeom prst="rect">
            <a:avLst/>
          </a:prstGeom>
          <a:blipFill>
            <a:blip r:embed="rId5" cstate="print"/>
            <a:stretch>
              <a:fillRect/>
            </a:stretch>
          </a:blipFill>
        </p:spPr>
        <p:txBody>
          <a:bodyPr wrap="square" lIns="0" tIns="0" rIns="0" bIns="0" rtlCol="0"/>
          <a:lstStyle/>
          <a:p>
            <a:endParaRPr sz="1350"/>
          </a:p>
        </p:txBody>
      </p:sp>
      <p:sp>
        <p:nvSpPr>
          <p:cNvPr id="26" name="object 26"/>
          <p:cNvSpPr/>
          <p:nvPr/>
        </p:nvSpPr>
        <p:spPr>
          <a:xfrm>
            <a:off x="1800082" y="1484757"/>
            <a:ext cx="952190" cy="357473"/>
          </a:xfrm>
          <a:prstGeom prst="rect">
            <a:avLst/>
          </a:prstGeom>
          <a:blipFill>
            <a:blip r:embed="rId6" cstate="print"/>
            <a:stretch>
              <a:fillRect/>
            </a:stretch>
          </a:blipFill>
        </p:spPr>
        <p:txBody>
          <a:bodyPr wrap="square" lIns="0" tIns="0" rIns="0" bIns="0" rtlCol="0"/>
          <a:lstStyle/>
          <a:p>
            <a:endParaRPr sz="1350"/>
          </a:p>
        </p:txBody>
      </p:sp>
      <p:sp>
        <p:nvSpPr>
          <p:cNvPr id="27" name="object 27"/>
          <p:cNvSpPr/>
          <p:nvPr/>
        </p:nvSpPr>
        <p:spPr>
          <a:xfrm>
            <a:off x="1632275" y="1435037"/>
            <a:ext cx="1289090" cy="374690"/>
          </a:xfrm>
          <a:custGeom>
            <a:avLst/>
            <a:gdLst/>
            <a:ahLst/>
            <a:cxnLst/>
            <a:rect l="l" t="t" r="r" b="b"/>
            <a:pathLst>
              <a:path w="3055620" h="666114">
                <a:moveTo>
                  <a:pt x="2944622" y="0"/>
                </a:moveTo>
                <a:lnTo>
                  <a:pt x="110998" y="0"/>
                </a:lnTo>
                <a:lnTo>
                  <a:pt x="67792" y="8717"/>
                </a:lnTo>
                <a:lnTo>
                  <a:pt x="32510" y="32496"/>
                </a:lnTo>
                <a:lnTo>
                  <a:pt x="8722" y="67776"/>
                </a:lnTo>
                <a:lnTo>
                  <a:pt x="0" y="110998"/>
                </a:lnTo>
                <a:lnTo>
                  <a:pt x="0" y="554989"/>
                </a:lnTo>
                <a:lnTo>
                  <a:pt x="8722" y="598211"/>
                </a:lnTo>
                <a:lnTo>
                  <a:pt x="32510" y="633491"/>
                </a:lnTo>
                <a:lnTo>
                  <a:pt x="67792" y="657270"/>
                </a:lnTo>
                <a:lnTo>
                  <a:pt x="110998" y="665988"/>
                </a:lnTo>
                <a:lnTo>
                  <a:pt x="2944622" y="665988"/>
                </a:lnTo>
                <a:lnTo>
                  <a:pt x="2987843" y="657270"/>
                </a:lnTo>
                <a:lnTo>
                  <a:pt x="3023123" y="633491"/>
                </a:lnTo>
                <a:lnTo>
                  <a:pt x="3046902" y="598211"/>
                </a:lnTo>
                <a:lnTo>
                  <a:pt x="3055620" y="554989"/>
                </a:lnTo>
                <a:lnTo>
                  <a:pt x="3055620" y="110998"/>
                </a:lnTo>
                <a:lnTo>
                  <a:pt x="3046902" y="67776"/>
                </a:lnTo>
                <a:lnTo>
                  <a:pt x="3023123" y="32496"/>
                </a:lnTo>
                <a:lnTo>
                  <a:pt x="2987843" y="8717"/>
                </a:lnTo>
                <a:lnTo>
                  <a:pt x="2944622" y="0"/>
                </a:lnTo>
                <a:close/>
              </a:path>
            </a:pathLst>
          </a:custGeom>
          <a:solidFill>
            <a:srgbClr val="A6A6A6"/>
          </a:solidFill>
        </p:spPr>
        <p:txBody>
          <a:bodyPr wrap="square" lIns="0" tIns="0" rIns="0" bIns="0" rtlCol="0"/>
          <a:lstStyle/>
          <a:p>
            <a:endParaRPr sz="1350"/>
          </a:p>
        </p:txBody>
      </p:sp>
      <p:sp>
        <p:nvSpPr>
          <p:cNvPr id="28" name="object 28"/>
          <p:cNvSpPr/>
          <p:nvPr/>
        </p:nvSpPr>
        <p:spPr>
          <a:xfrm>
            <a:off x="1632275" y="1435037"/>
            <a:ext cx="1289090" cy="374690"/>
          </a:xfrm>
          <a:custGeom>
            <a:avLst/>
            <a:gdLst/>
            <a:ahLst/>
            <a:cxnLst/>
            <a:rect l="l" t="t" r="r" b="b"/>
            <a:pathLst>
              <a:path w="3055620" h="666114">
                <a:moveTo>
                  <a:pt x="0" y="110998"/>
                </a:moveTo>
                <a:lnTo>
                  <a:pt x="8722" y="67776"/>
                </a:lnTo>
                <a:lnTo>
                  <a:pt x="32510" y="32496"/>
                </a:lnTo>
                <a:lnTo>
                  <a:pt x="67792" y="8717"/>
                </a:lnTo>
                <a:lnTo>
                  <a:pt x="110998" y="0"/>
                </a:lnTo>
                <a:lnTo>
                  <a:pt x="2944622" y="0"/>
                </a:lnTo>
                <a:lnTo>
                  <a:pt x="2987843" y="8717"/>
                </a:lnTo>
                <a:lnTo>
                  <a:pt x="3023123" y="32496"/>
                </a:lnTo>
                <a:lnTo>
                  <a:pt x="3046902" y="67776"/>
                </a:lnTo>
                <a:lnTo>
                  <a:pt x="3055620" y="110998"/>
                </a:lnTo>
                <a:lnTo>
                  <a:pt x="3055620" y="554989"/>
                </a:lnTo>
                <a:lnTo>
                  <a:pt x="3046902" y="598211"/>
                </a:lnTo>
                <a:lnTo>
                  <a:pt x="3023123" y="633491"/>
                </a:lnTo>
                <a:lnTo>
                  <a:pt x="2987843" y="657270"/>
                </a:lnTo>
                <a:lnTo>
                  <a:pt x="2944622" y="665988"/>
                </a:lnTo>
                <a:lnTo>
                  <a:pt x="110998" y="665988"/>
                </a:lnTo>
                <a:lnTo>
                  <a:pt x="67792" y="657270"/>
                </a:lnTo>
                <a:lnTo>
                  <a:pt x="32510" y="633491"/>
                </a:lnTo>
                <a:lnTo>
                  <a:pt x="8722" y="598211"/>
                </a:lnTo>
                <a:lnTo>
                  <a:pt x="0" y="554989"/>
                </a:lnTo>
                <a:lnTo>
                  <a:pt x="0" y="110998"/>
                </a:lnTo>
                <a:close/>
              </a:path>
            </a:pathLst>
          </a:custGeom>
          <a:ln w="12192">
            <a:solidFill>
              <a:srgbClr val="FFFFFF"/>
            </a:solidFill>
          </a:ln>
        </p:spPr>
        <p:txBody>
          <a:bodyPr wrap="square" lIns="0" tIns="0" rIns="0" bIns="0" rtlCol="0"/>
          <a:lstStyle/>
          <a:p>
            <a:endParaRPr sz="1350"/>
          </a:p>
        </p:txBody>
      </p:sp>
      <p:sp>
        <p:nvSpPr>
          <p:cNvPr id="29" name="object 29"/>
          <p:cNvSpPr txBox="1"/>
          <p:nvPr/>
        </p:nvSpPr>
        <p:spPr>
          <a:xfrm>
            <a:off x="1881520" y="1521191"/>
            <a:ext cx="790814" cy="156404"/>
          </a:xfrm>
          <a:prstGeom prst="rect">
            <a:avLst/>
          </a:prstGeom>
        </p:spPr>
        <p:txBody>
          <a:bodyPr vert="horz" wrap="square" lIns="0" tIns="6301" rIns="0" bIns="0" rtlCol="0">
            <a:spAutoFit/>
          </a:bodyPr>
          <a:lstStyle/>
          <a:p>
            <a:pPr marL="6001">
              <a:spcBef>
                <a:spcPts val="50"/>
              </a:spcBef>
            </a:pPr>
            <a:r>
              <a:rPr sz="975" spc="-10" dirty="0">
                <a:latin typeface="Noto Sans"/>
                <a:cs typeface="Noto Sans"/>
              </a:rPr>
              <a:t>Type </a:t>
            </a:r>
            <a:r>
              <a:rPr sz="975" spc="-2" dirty="0">
                <a:latin typeface="Noto Sans"/>
                <a:cs typeface="Noto Sans"/>
              </a:rPr>
              <a:t>of</a:t>
            </a:r>
            <a:r>
              <a:rPr sz="975" spc="-21" dirty="0">
                <a:latin typeface="Noto Sans"/>
                <a:cs typeface="Noto Sans"/>
              </a:rPr>
              <a:t> </a:t>
            </a:r>
            <a:r>
              <a:rPr sz="975" spc="-5" dirty="0">
                <a:latin typeface="Noto Sans"/>
                <a:cs typeface="Noto Sans"/>
              </a:rPr>
              <a:t>Dataset</a:t>
            </a:r>
            <a:endParaRPr sz="975">
              <a:latin typeface="Noto Sans"/>
              <a:cs typeface="Noto Sans"/>
            </a:endParaRPr>
          </a:p>
        </p:txBody>
      </p:sp>
      <p:sp>
        <p:nvSpPr>
          <p:cNvPr id="30" name="object 30"/>
          <p:cNvSpPr/>
          <p:nvPr/>
        </p:nvSpPr>
        <p:spPr>
          <a:xfrm>
            <a:off x="1607201" y="1884228"/>
            <a:ext cx="1337310" cy="438062"/>
          </a:xfrm>
          <a:prstGeom prst="rect">
            <a:avLst/>
          </a:prstGeom>
          <a:blipFill>
            <a:blip r:embed="rId3" cstate="print"/>
            <a:stretch>
              <a:fillRect/>
            </a:stretch>
          </a:blipFill>
        </p:spPr>
        <p:txBody>
          <a:bodyPr wrap="square" lIns="0" tIns="0" rIns="0" bIns="0" rtlCol="0"/>
          <a:lstStyle/>
          <a:p>
            <a:endParaRPr sz="1350"/>
          </a:p>
        </p:txBody>
      </p:sp>
      <p:sp>
        <p:nvSpPr>
          <p:cNvPr id="31" name="object 31"/>
          <p:cNvSpPr/>
          <p:nvPr/>
        </p:nvSpPr>
        <p:spPr>
          <a:xfrm>
            <a:off x="1695926" y="1945957"/>
            <a:ext cx="1160502" cy="357473"/>
          </a:xfrm>
          <a:prstGeom prst="rect">
            <a:avLst/>
          </a:prstGeom>
          <a:blipFill>
            <a:blip r:embed="rId7" cstate="print"/>
            <a:stretch>
              <a:fillRect/>
            </a:stretch>
          </a:blipFill>
        </p:spPr>
        <p:txBody>
          <a:bodyPr wrap="square" lIns="0" tIns="0" rIns="0" bIns="0" rtlCol="0"/>
          <a:lstStyle/>
          <a:p>
            <a:endParaRPr sz="1350"/>
          </a:p>
        </p:txBody>
      </p:sp>
      <p:sp>
        <p:nvSpPr>
          <p:cNvPr id="32" name="object 32"/>
          <p:cNvSpPr/>
          <p:nvPr/>
        </p:nvSpPr>
        <p:spPr>
          <a:xfrm>
            <a:off x="1632275" y="1896237"/>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4"/>
                </a:lnTo>
                <a:lnTo>
                  <a:pt x="0" y="553720"/>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20"/>
                </a:lnTo>
                <a:lnTo>
                  <a:pt x="3055620" y="110744"/>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33" name="object 33"/>
          <p:cNvSpPr/>
          <p:nvPr/>
        </p:nvSpPr>
        <p:spPr>
          <a:xfrm>
            <a:off x="1632275" y="1896237"/>
            <a:ext cx="1289090" cy="373976"/>
          </a:xfrm>
          <a:custGeom>
            <a:avLst/>
            <a:gdLst/>
            <a:ahLst/>
            <a:cxnLst/>
            <a:rect l="l" t="t" r="r" b="b"/>
            <a:pathLst>
              <a:path w="3055620" h="664845">
                <a:moveTo>
                  <a:pt x="0" y="110744"/>
                </a:moveTo>
                <a:lnTo>
                  <a:pt x="8702" y="67615"/>
                </a:lnTo>
                <a:lnTo>
                  <a:pt x="32435" y="32416"/>
                </a:lnTo>
                <a:lnTo>
                  <a:pt x="67637" y="8695"/>
                </a:lnTo>
                <a:lnTo>
                  <a:pt x="110744" y="0"/>
                </a:lnTo>
                <a:lnTo>
                  <a:pt x="2944876" y="0"/>
                </a:lnTo>
                <a:lnTo>
                  <a:pt x="2988004" y="8695"/>
                </a:lnTo>
                <a:lnTo>
                  <a:pt x="3023203" y="32416"/>
                </a:lnTo>
                <a:lnTo>
                  <a:pt x="3046924" y="67615"/>
                </a:lnTo>
                <a:lnTo>
                  <a:pt x="3055620" y="110744"/>
                </a:lnTo>
                <a:lnTo>
                  <a:pt x="3055620" y="553720"/>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20"/>
                </a:lnTo>
                <a:lnTo>
                  <a:pt x="0" y="110744"/>
                </a:lnTo>
                <a:close/>
              </a:path>
            </a:pathLst>
          </a:custGeom>
          <a:ln w="12191">
            <a:solidFill>
              <a:srgbClr val="FFFFFF"/>
            </a:solidFill>
          </a:ln>
        </p:spPr>
        <p:txBody>
          <a:bodyPr wrap="square" lIns="0" tIns="0" rIns="0" bIns="0" rtlCol="0"/>
          <a:lstStyle/>
          <a:p>
            <a:endParaRPr sz="1350"/>
          </a:p>
        </p:txBody>
      </p:sp>
      <p:sp>
        <p:nvSpPr>
          <p:cNvPr id="34" name="object 34"/>
          <p:cNvSpPr txBox="1"/>
          <p:nvPr/>
        </p:nvSpPr>
        <p:spPr>
          <a:xfrm>
            <a:off x="1777258" y="1981819"/>
            <a:ext cx="1001375" cy="156404"/>
          </a:xfrm>
          <a:prstGeom prst="rect">
            <a:avLst/>
          </a:prstGeom>
        </p:spPr>
        <p:txBody>
          <a:bodyPr vert="horz" wrap="square" lIns="0" tIns="6301" rIns="0" bIns="0" rtlCol="0">
            <a:spAutoFit/>
          </a:bodyPr>
          <a:lstStyle/>
          <a:p>
            <a:pPr marL="6001">
              <a:spcBef>
                <a:spcPts val="50"/>
              </a:spcBef>
            </a:pPr>
            <a:r>
              <a:rPr sz="975" spc="-14" dirty="0">
                <a:latin typeface="Noto Sans"/>
                <a:cs typeface="Noto Sans"/>
              </a:rPr>
              <a:t>Slicing </a:t>
            </a:r>
            <a:r>
              <a:rPr sz="975" spc="-5" dirty="0">
                <a:latin typeface="Noto Sans"/>
                <a:cs typeface="Noto Sans"/>
              </a:rPr>
              <a:t>and</a:t>
            </a:r>
            <a:r>
              <a:rPr sz="975" spc="-17" dirty="0">
                <a:latin typeface="Noto Sans"/>
                <a:cs typeface="Noto Sans"/>
              </a:rPr>
              <a:t> </a:t>
            </a:r>
            <a:r>
              <a:rPr sz="975" spc="-21" dirty="0">
                <a:latin typeface="Noto Sans"/>
                <a:cs typeface="Noto Sans"/>
              </a:rPr>
              <a:t>Indexing</a:t>
            </a:r>
            <a:endParaRPr sz="975">
              <a:latin typeface="Noto Sans"/>
              <a:cs typeface="Noto Sans"/>
            </a:endParaRPr>
          </a:p>
        </p:txBody>
      </p:sp>
      <p:sp>
        <p:nvSpPr>
          <p:cNvPr id="35" name="object 35"/>
          <p:cNvSpPr/>
          <p:nvPr/>
        </p:nvSpPr>
        <p:spPr>
          <a:xfrm>
            <a:off x="1607201" y="2344571"/>
            <a:ext cx="1337310" cy="438062"/>
          </a:xfrm>
          <a:prstGeom prst="rect">
            <a:avLst/>
          </a:prstGeom>
          <a:blipFill>
            <a:blip r:embed="rId3" cstate="print"/>
            <a:stretch>
              <a:fillRect/>
            </a:stretch>
          </a:blipFill>
        </p:spPr>
        <p:txBody>
          <a:bodyPr wrap="square" lIns="0" tIns="0" rIns="0" bIns="0" rtlCol="0"/>
          <a:lstStyle/>
          <a:p>
            <a:endParaRPr sz="1350"/>
          </a:p>
        </p:txBody>
      </p:sp>
      <p:sp>
        <p:nvSpPr>
          <p:cNvPr id="36" name="object 36"/>
          <p:cNvSpPr/>
          <p:nvPr/>
        </p:nvSpPr>
        <p:spPr>
          <a:xfrm>
            <a:off x="1730645" y="2320584"/>
            <a:ext cx="1117426" cy="528916"/>
          </a:xfrm>
          <a:prstGeom prst="rect">
            <a:avLst/>
          </a:prstGeom>
          <a:blipFill>
            <a:blip r:embed="rId8" cstate="print"/>
            <a:stretch>
              <a:fillRect/>
            </a:stretch>
          </a:blipFill>
        </p:spPr>
        <p:txBody>
          <a:bodyPr wrap="square" lIns="0" tIns="0" rIns="0" bIns="0" rtlCol="0"/>
          <a:lstStyle/>
          <a:p>
            <a:endParaRPr sz="1350"/>
          </a:p>
        </p:txBody>
      </p:sp>
      <p:sp>
        <p:nvSpPr>
          <p:cNvPr id="37" name="object 37"/>
          <p:cNvSpPr/>
          <p:nvPr/>
        </p:nvSpPr>
        <p:spPr>
          <a:xfrm>
            <a:off x="1632275" y="2356580"/>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4"/>
                </a:lnTo>
                <a:lnTo>
                  <a:pt x="0" y="553720"/>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20"/>
                </a:lnTo>
                <a:lnTo>
                  <a:pt x="3055620" y="110744"/>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38" name="object 38"/>
          <p:cNvSpPr/>
          <p:nvPr/>
        </p:nvSpPr>
        <p:spPr>
          <a:xfrm>
            <a:off x="1632275" y="2356580"/>
            <a:ext cx="1289090" cy="373976"/>
          </a:xfrm>
          <a:custGeom>
            <a:avLst/>
            <a:gdLst/>
            <a:ahLst/>
            <a:cxnLst/>
            <a:rect l="l" t="t" r="r" b="b"/>
            <a:pathLst>
              <a:path w="3055620" h="664845">
                <a:moveTo>
                  <a:pt x="0" y="110744"/>
                </a:moveTo>
                <a:lnTo>
                  <a:pt x="8702" y="67615"/>
                </a:lnTo>
                <a:lnTo>
                  <a:pt x="32435" y="32416"/>
                </a:lnTo>
                <a:lnTo>
                  <a:pt x="67637" y="8695"/>
                </a:lnTo>
                <a:lnTo>
                  <a:pt x="110744" y="0"/>
                </a:lnTo>
                <a:lnTo>
                  <a:pt x="2944876" y="0"/>
                </a:lnTo>
                <a:lnTo>
                  <a:pt x="2988004" y="8695"/>
                </a:lnTo>
                <a:lnTo>
                  <a:pt x="3023203" y="32416"/>
                </a:lnTo>
                <a:lnTo>
                  <a:pt x="3046924" y="67615"/>
                </a:lnTo>
                <a:lnTo>
                  <a:pt x="3055620" y="110744"/>
                </a:lnTo>
                <a:lnTo>
                  <a:pt x="3055620" y="553720"/>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20"/>
                </a:lnTo>
                <a:lnTo>
                  <a:pt x="0" y="110744"/>
                </a:lnTo>
                <a:close/>
              </a:path>
            </a:pathLst>
          </a:custGeom>
          <a:ln w="12191">
            <a:solidFill>
              <a:srgbClr val="FFFFFF"/>
            </a:solidFill>
          </a:ln>
        </p:spPr>
        <p:txBody>
          <a:bodyPr wrap="square" lIns="0" tIns="0" rIns="0" bIns="0" rtlCol="0"/>
          <a:lstStyle/>
          <a:p>
            <a:endParaRPr sz="1350"/>
          </a:p>
        </p:txBody>
      </p:sp>
      <p:sp>
        <p:nvSpPr>
          <p:cNvPr id="39" name="object 39"/>
          <p:cNvSpPr/>
          <p:nvPr/>
        </p:nvSpPr>
        <p:spPr>
          <a:xfrm>
            <a:off x="1607201" y="2804915"/>
            <a:ext cx="1337310" cy="438919"/>
          </a:xfrm>
          <a:prstGeom prst="rect">
            <a:avLst/>
          </a:prstGeom>
          <a:blipFill>
            <a:blip r:embed="rId5" cstate="print"/>
            <a:stretch>
              <a:fillRect/>
            </a:stretch>
          </a:blipFill>
        </p:spPr>
        <p:txBody>
          <a:bodyPr wrap="square" lIns="0" tIns="0" rIns="0" bIns="0" rtlCol="0"/>
          <a:lstStyle/>
          <a:p>
            <a:endParaRPr sz="1350"/>
          </a:p>
        </p:txBody>
      </p:sp>
      <p:sp>
        <p:nvSpPr>
          <p:cNvPr id="40" name="object 40"/>
          <p:cNvSpPr/>
          <p:nvPr/>
        </p:nvSpPr>
        <p:spPr>
          <a:xfrm>
            <a:off x="1788509" y="2867501"/>
            <a:ext cx="975336" cy="357473"/>
          </a:xfrm>
          <a:prstGeom prst="rect">
            <a:avLst/>
          </a:prstGeom>
          <a:blipFill>
            <a:blip r:embed="rId9" cstate="print"/>
            <a:stretch>
              <a:fillRect/>
            </a:stretch>
          </a:blipFill>
        </p:spPr>
        <p:txBody>
          <a:bodyPr wrap="square" lIns="0" tIns="0" rIns="0" bIns="0" rtlCol="0"/>
          <a:lstStyle/>
          <a:p>
            <a:endParaRPr sz="1350"/>
          </a:p>
        </p:txBody>
      </p:sp>
      <p:sp>
        <p:nvSpPr>
          <p:cNvPr id="41" name="object 41"/>
          <p:cNvSpPr/>
          <p:nvPr/>
        </p:nvSpPr>
        <p:spPr>
          <a:xfrm>
            <a:off x="1632275" y="2816924"/>
            <a:ext cx="1289090" cy="374690"/>
          </a:xfrm>
          <a:custGeom>
            <a:avLst/>
            <a:gdLst/>
            <a:ahLst/>
            <a:cxnLst/>
            <a:rect l="l" t="t" r="r" b="b"/>
            <a:pathLst>
              <a:path w="3055620" h="666114">
                <a:moveTo>
                  <a:pt x="2944622" y="0"/>
                </a:moveTo>
                <a:lnTo>
                  <a:pt x="110998" y="0"/>
                </a:lnTo>
                <a:lnTo>
                  <a:pt x="67792" y="8717"/>
                </a:lnTo>
                <a:lnTo>
                  <a:pt x="32510" y="32496"/>
                </a:lnTo>
                <a:lnTo>
                  <a:pt x="8722" y="67776"/>
                </a:lnTo>
                <a:lnTo>
                  <a:pt x="0" y="110998"/>
                </a:lnTo>
                <a:lnTo>
                  <a:pt x="0" y="554989"/>
                </a:lnTo>
                <a:lnTo>
                  <a:pt x="8722" y="598211"/>
                </a:lnTo>
                <a:lnTo>
                  <a:pt x="32510" y="633491"/>
                </a:lnTo>
                <a:lnTo>
                  <a:pt x="67792" y="657270"/>
                </a:lnTo>
                <a:lnTo>
                  <a:pt x="110998" y="665988"/>
                </a:lnTo>
                <a:lnTo>
                  <a:pt x="2944622" y="665988"/>
                </a:lnTo>
                <a:lnTo>
                  <a:pt x="2987843" y="657270"/>
                </a:lnTo>
                <a:lnTo>
                  <a:pt x="3023123" y="633491"/>
                </a:lnTo>
                <a:lnTo>
                  <a:pt x="3046902" y="598211"/>
                </a:lnTo>
                <a:lnTo>
                  <a:pt x="3055620" y="554989"/>
                </a:lnTo>
                <a:lnTo>
                  <a:pt x="3055620" y="110998"/>
                </a:lnTo>
                <a:lnTo>
                  <a:pt x="3046902" y="67776"/>
                </a:lnTo>
                <a:lnTo>
                  <a:pt x="3023123" y="32496"/>
                </a:lnTo>
                <a:lnTo>
                  <a:pt x="2987843" y="8717"/>
                </a:lnTo>
                <a:lnTo>
                  <a:pt x="2944622" y="0"/>
                </a:lnTo>
                <a:close/>
              </a:path>
            </a:pathLst>
          </a:custGeom>
          <a:solidFill>
            <a:srgbClr val="A6A6A6"/>
          </a:solidFill>
        </p:spPr>
        <p:txBody>
          <a:bodyPr wrap="square" lIns="0" tIns="0" rIns="0" bIns="0" rtlCol="0"/>
          <a:lstStyle/>
          <a:p>
            <a:endParaRPr sz="1350"/>
          </a:p>
        </p:txBody>
      </p:sp>
      <p:sp>
        <p:nvSpPr>
          <p:cNvPr id="42" name="object 42"/>
          <p:cNvSpPr/>
          <p:nvPr/>
        </p:nvSpPr>
        <p:spPr>
          <a:xfrm>
            <a:off x="1632275" y="2816924"/>
            <a:ext cx="1289090" cy="374690"/>
          </a:xfrm>
          <a:custGeom>
            <a:avLst/>
            <a:gdLst/>
            <a:ahLst/>
            <a:cxnLst/>
            <a:rect l="l" t="t" r="r" b="b"/>
            <a:pathLst>
              <a:path w="3055620" h="666114">
                <a:moveTo>
                  <a:pt x="0" y="110998"/>
                </a:moveTo>
                <a:lnTo>
                  <a:pt x="8722" y="67776"/>
                </a:lnTo>
                <a:lnTo>
                  <a:pt x="32510" y="32496"/>
                </a:lnTo>
                <a:lnTo>
                  <a:pt x="67792" y="8717"/>
                </a:lnTo>
                <a:lnTo>
                  <a:pt x="110998" y="0"/>
                </a:lnTo>
                <a:lnTo>
                  <a:pt x="2944622" y="0"/>
                </a:lnTo>
                <a:lnTo>
                  <a:pt x="2987843" y="8717"/>
                </a:lnTo>
                <a:lnTo>
                  <a:pt x="3023123" y="32496"/>
                </a:lnTo>
                <a:lnTo>
                  <a:pt x="3046902" y="67776"/>
                </a:lnTo>
                <a:lnTo>
                  <a:pt x="3055620" y="110998"/>
                </a:lnTo>
                <a:lnTo>
                  <a:pt x="3055620" y="554989"/>
                </a:lnTo>
                <a:lnTo>
                  <a:pt x="3046902" y="598211"/>
                </a:lnTo>
                <a:lnTo>
                  <a:pt x="3023123" y="633491"/>
                </a:lnTo>
                <a:lnTo>
                  <a:pt x="2987843" y="657270"/>
                </a:lnTo>
                <a:lnTo>
                  <a:pt x="2944622" y="665988"/>
                </a:lnTo>
                <a:lnTo>
                  <a:pt x="110998" y="665988"/>
                </a:lnTo>
                <a:lnTo>
                  <a:pt x="67792" y="657270"/>
                </a:lnTo>
                <a:lnTo>
                  <a:pt x="32510" y="633491"/>
                </a:lnTo>
                <a:lnTo>
                  <a:pt x="8722" y="598211"/>
                </a:lnTo>
                <a:lnTo>
                  <a:pt x="0" y="554989"/>
                </a:lnTo>
                <a:lnTo>
                  <a:pt x="0" y="110998"/>
                </a:lnTo>
                <a:close/>
              </a:path>
            </a:pathLst>
          </a:custGeom>
          <a:ln w="12192">
            <a:solidFill>
              <a:srgbClr val="FFFFFF"/>
            </a:solidFill>
          </a:ln>
        </p:spPr>
        <p:txBody>
          <a:bodyPr wrap="square" lIns="0" tIns="0" rIns="0" bIns="0" rtlCol="0"/>
          <a:lstStyle/>
          <a:p>
            <a:endParaRPr sz="1350"/>
          </a:p>
        </p:txBody>
      </p:sp>
      <p:sp>
        <p:nvSpPr>
          <p:cNvPr id="43" name="object 43"/>
          <p:cNvSpPr/>
          <p:nvPr/>
        </p:nvSpPr>
        <p:spPr>
          <a:xfrm>
            <a:off x="1607201" y="3266115"/>
            <a:ext cx="1337310" cy="438062"/>
          </a:xfrm>
          <a:prstGeom prst="rect">
            <a:avLst/>
          </a:prstGeom>
          <a:blipFill>
            <a:blip r:embed="rId3" cstate="print"/>
            <a:stretch>
              <a:fillRect/>
            </a:stretch>
          </a:blipFill>
        </p:spPr>
        <p:txBody>
          <a:bodyPr wrap="square" lIns="0" tIns="0" rIns="0" bIns="0" rtlCol="0"/>
          <a:lstStyle/>
          <a:p>
            <a:endParaRPr sz="1350"/>
          </a:p>
        </p:txBody>
      </p:sp>
      <p:sp>
        <p:nvSpPr>
          <p:cNvPr id="44" name="object 44"/>
          <p:cNvSpPr/>
          <p:nvPr/>
        </p:nvSpPr>
        <p:spPr>
          <a:xfrm>
            <a:off x="1844444" y="3327844"/>
            <a:ext cx="862823" cy="357473"/>
          </a:xfrm>
          <a:prstGeom prst="rect">
            <a:avLst/>
          </a:prstGeom>
          <a:blipFill>
            <a:blip r:embed="rId10" cstate="print"/>
            <a:stretch>
              <a:fillRect/>
            </a:stretch>
          </a:blipFill>
        </p:spPr>
        <p:txBody>
          <a:bodyPr wrap="square" lIns="0" tIns="0" rIns="0" bIns="0" rtlCol="0"/>
          <a:lstStyle/>
          <a:p>
            <a:endParaRPr sz="1350"/>
          </a:p>
        </p:txBody>
      </p:sp>
      <p:sp>
        <p:nvSpPr>
          <p:cNvPr id="45" name="object 45"/>
          <p:cNvSpPr/>
          <p:nvPr/>
        </p:nvSpPr>
        <p:spPr>
          <a:xfrm>
            <a:off x="1632275" y="3278124"/>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3"/>
                </a:lnTo>
                <a:lnTo>
                  <a:pt x="0" y="553719"/>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19"/>
                </a:lnTo>
                <a:lnTo>
                  <a:pt x="3055620" y="110743"/>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46" name="object 46"/>
          <p:cNvSpPr/>
          <p:nvPr/>
        </p:nvSpPr>
        <p:spPr>
          <a:xfrm>
            <a:off x="1632275" y="3278124"/>
            <a:ext cx="1289090" cy="373976"/>
          </a:xfrm>
          <a:custGeom>
            <a:avLst/>
            <a:gdLst/>
            <a:ahLst/>
            <a:cxnLst/>
            <a:rect l="l" t="t" r="r" b="b"/>
            <a:pathLst>
              <a:path w="3055620" h="664845">
                <a:moveTo>
                  <a:pt x="0" y="110743"/>
                </a:moveTo>
                <a:lnTo>
                  <a:pt x="8702" y="67615"/>
                </a:lnTo>
                <a:lnTo>
                  <a:pt x="32435" y="32416"/>
                </a:lnTo>
                <a:lnTo>
                  <a:pt x="67637" y="8695"/>
                </a:lnTo>
                <a:lnTo>
                  <a:pt x="110744" y="0"/>
                </a:lnTo>
                <a:lnTo>
                  <a:pt x="2944876" y="0"/>
                </a:lnTo>
                <a:lnTo>
                  <a:pt x="2988004" y="8695"/>
                </a:lnTo>
                <a:lnTo>
                  <a:pt x="3023203" y="32416"/>
                </a:lnTo>
                <a:lnTo>
                  <a:pt x="3046924" y="67615"/>
                </a:lnTo>
                <a:lnTo>
                  <a:pt x="3055620" y="110743"/>
                </a:lnTo>
                <a:lnTo>
                  <a:pt x="3055620" y="553719"/>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19"/>
                </a:lnTo>
                <a:lnTo>
                  <a:pt x="0" y="110743"/>
                </a:lnTo>
                <a:close/>
              </a:path>
            </a:pathLst>
          </a:custGeom>
          <a:ln w="12191">
            <a:solidFill>
              <a:srgbClr val="FFFFFF"/>
            </a:solidFill>
          </a:ln>
        </p:spPr>
        <p:txBody>
          <a:bodyPr wrap="square" lIns="0" tIns="0" rIns="0" bIns="0" rtlCol="0"/>
          <a:lstStyle/>
          <a:p>
            <a:endParaRPr sz="1350"/>
          </a:p>
        </p:txBody>
      </p:sp>
      <p:sp>
        <p:nvSpPr>
          <p:cNvPr id="47" name="object 47"/>
          <p:cNvSpPr/>
          <p:nvPr/>
        </p:nvSpPr>
        <p:spPr>
          <a:xfrm>
            <a:off x="1607201" y="3726458"/>
            <a:ext cx="1337310" cy="438062"/>
          </a:xfrm>
          <a:prstGeom prst="rect">
            <a:avLst/>
          </a:prstGeom>
          <a:blipFill>
            <a:blip r:embed="rId3" cstate="print"/>
            <a:stretch>
              <a:fillRect/>
            </a:stretch>
          </a:blipFill>
        </p:spPr>
        <p:txBody>
          <a:bodyPr wrap="square" lIns="0" tIns="0" rIns="0" bIns="0" rtlCol="0"/>
          <a:lstStyle/>
          <a:p>
            <a:endParaRPr sz="1350"/>
          </a:p>
        </p:txBody>
      </p:sp>
      <p:sp>
        <p:nvSpPr>
          <p:cNvPr id="48" name="object 48"/>
          <p:cNvSpPr/>
          <p:nvPr/>
        </p:nvSpPr>
        <p:spPr>
          <a:xfrm>
            <a:off x="1798153" y="3788188"/>
            <a:ext cx="955406" cy="357473"/>
          </a:xfrm>
          <a:prstGeom prst="rect">
            <a:avLst/>
          </a:prstGeom>
          <a:blipFill>
            <a:blip r:embed="rId11" cstate="print"/>
            <a:stretch>
              <a:fillRect/>
            </a:stretch>
          </a:blipFill>
        </p:spPr>
        <p:txBody>
          <a:bodyPr wrap="square" lIns="0" tIns="0" rIns="0" bIns="0" rtlCol="0"/>
          <a:lstStyle/>
          <a:p>
            <a:endParaRPr sz="1350"/>
          </a:p>
        </p:txBody>
      </p:sp>
      <p:sp>
        <p:nvSpPr>
          <p:cNvPr id="49" name="object 49"/>
          <p:cNvSpPr/>
          <p:nvPr/>
        </p:nvSpPr>
        <p:spPr>
          <a:xfrm>
            <a:off x="1632275" y="3738467"/>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4"/>
                </a:lnTo>
                <a:lnTo>
                  <a:pt x="0" y="553720"/>
                </a:lnTo>
                <a:lnTo>
                  <a:pt x="8702" y="596848"/>
                </a:lnTo>
                <a:lnTo>
                  <a:pt x="32435" y="632047"/>
                </a:lnTo>
                <a:lnTo>
                  <a:pt x="67637" y="655768"/>
                </a:lnTo>
                <a:lnTo>
                  <a:pt x="110744" y="664464"/>
                </a:lnTo>
                <a:lnTo>
                  <a:pt x="2944876" y="664464"/>
                </a:lnTo>
                <a:lnTo>
                  <a:pt x="2988004" y="655768"/>
                </a:lnTo>
                <a:lnTo>
                  <a:pt x="3023203" y="632047"/>
                </a:lnTo>
                <a:lnTo>
                  <a:pt x="3046924" y="596848"/>
                </a:lnTo>
                <a:lnTo>
                  <a:pt x="3055620" y="553720"/>
                </a:lnTo>
                <a:lnTo>
                  <a:pt x="3055620" y="110744"/>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50" name="object 50"/>
          <p:cNvSpPr/>
          <p:nvPr/>
        </p:nvSpPr>
        <p:spPr>
          <a:xfrm>
            <a:off x="1632275" y="3738467"/>
            <a:ext cx="1289090" cy="373976"/>
          </a:xfrm>
          <a:custGeom>
            <a:avLst/>
            <a:gdLst/>
            <a:ahLst/>
            <a:cxnLst/>
            <a:rect l="l" t="t" r="r" b="b"/>
            <a:pathLst>
              <a:path w="3055620" h="664845">
                <a:moveTo>
                  <a:pt x="0" y="110744"/>
                </a:moveTo>
                <a:lnTo>
                  <a:pt x="8702" y="67615"/>
                </a:lnTo>
                <a:lnTo>
                  <a:pt x="32435" y="32416"/>
                </a:lnTo>
                <a:lnTo>
                  <a:pt x="67637" y="8695"/>
                </a:lnTo>
                <a:lnTo>
                  <a:pt x="110744" y="0"/>
                </a:lnTo>
                <a:lnTo>
                  <a:pt x="2944876" y="0"/>
                </a:lnTo>
                <a:lnTo>
                  <a:pt x="2988004" y="8695"/>
                </a:lnTo>
                <a:lnTo>
                  <a:pt x="3023203" y="32416"/>
                </a:lnTo>
                <a:lnTo>
                  <a:pt x="3046924" y="67615"/>
                </a:lnTo>
                <a:lnTo>
                  <a:pt x="3055620" y="110744"/>
                </a:lnTo>
                <a:lnTo>
                  <a:pt x="3055620" y="553720"/>
                </a:lnTo>
                <a:lnTo>
                  <a:pt x="3046924" y="596848"/>
                </a:lnTo>
                <a:lnTo>
                  <a:pt x="3023203" y="632047"/>
                </a:lnTo>
                <a:lnTo>
                  <a:pt x="2988004" y="655768"/>
                </a:lnTo>
                <a:lnTo>
                  <a:pt x="2944876" y="664464"/>
                </a:lnTo>
                <a:lnTo>
                  <a:pt x="110744" y="664464"/>
                </a:lnTo>
                <a:lnTo>
                  <a:pt x="67637" y="655768"/>
                </a:lnTo>
                <a:lnTo>
                  <a:pt x="32435" y="632047"/>
                </a:lnTo>
                <a:lnTo>
                  <a:pt x="8702" y="596848"/>
                </a:lnTo>
                <a:lnTo>
                  <a:pt x="0" y="553720"/>
                </a:lnTo>
                <a:lnTo>
                  <a:pt x="0" y="110744"/>
                </a:lnTo>
                <a:close/>
              </a:path>
            </a:pathLst>
          </a:custGeom>
          <a:ln w="12191">
            <a:solidFill>
              <a:srgbClr val="FFFFFF"/>
            </a:solidFill>
          </a:ln>
        </p:spPr>
        <p:txBody>
          <a:bodyPr wrap="square" lIns="0" tIns="0" rIns="0" bIns="0" rtlCol="0"/>
          <a:lstStyle/>
          <a:p>
            <a:endParaRPr sz="1350"/>
          </a:p>
        </p:txBody>
      </p:sp>
      <p:sp>
        <p:nvSpPr>
          <p:cNvPr id="51" name="object 51"/>
          <p:cNvSpPr/>
          <p:nvPr/>
        </p:nvSpPr>
        <p:spPr>
          <a:xfrm>
            <a:off x="1607201" y="4186809"/>
            <a:ext cx="1337310" cy="438919"/>
          </a:xfrm>
          <a:prstGeom prst="rect">
            <a:avLst/>
          </a:prstGeom>
          <a:blipFill>
            <a:blip r:embed="rId5" cstate="print"/>
            <a:stretch>
              <a:fillRect/>
            </a:stretch>
          </a:blipFill>
        </p:spPr>
        <p:txBody>
          <a:bodyPr wrap="square" lIns="0" tIns="0" rIns="0" bIns="0" rtlCol="0"/>
          <a:lstStyle/>
          <a:p>
            <a:endParaRPr sz="1350"/>
          </a:p>
        </p:txBody>
      </p:sp>
      <p:sp>
        <p:nvSpPr>
          <p:cNvPr id="52" name="object 52"/>
          <p:cNvSpPr/>
          <p:nvPr/>
        </p:nvSpPr>
        <p:spPr>
          <a:xfrm>
            <a:off x="1841873" y="4249389"/>
            <a:ext cx="867966" cy="357473"/>
          </a:xfrm>
          <a:prstGeom prst="rect">
            <a:avLst/>
          </a:prstGeom>
          <a:blipFill>
            <a:blip r:embed="rId12" cstate="print"/>
            <a:stretch>
              <a:fillRect/>
            </a:stretch>
          </a:blipFill>
        </p:spPr>
        <p:txBody>
          <a:bodyPr wrap="square" lIns="0" tIns="0" rIns="0" bIns="0" rtlCol="0"/>
          <a:lstStyle/>
          <a:p>
            <a:endParaRPr sz="1350"/>
          </a:p>
        </p:txBody>
      </p:sp>
      <p:sp>
        <p:nvSpPr>
          <p:cNvPr id="53" name="object 53"/>
          <p:cNvSpPr/>
          <p:nvPr/>
        </p:nvSpPr>
        <p:spPr>
          <a:xfrm>
            <a:off x="1632275" y="4198811"/>
            <a:ext cx="1289090" cy="374690"/>
          </a:xfrm>
          <a:custGeom>
            <a:avLst/>
            <a:gdLst/>
            <a:ahLst/>
            <a:cxnLst/>
            <a:rect l="l" t="t" r="r" b="b"/>
            <a:pathLst>
              <a:path w="3055620" h="666115">
                <a:moveTo>
                  <a:pt x="2944622" y="0"/>
                </a:moveTo>
                <a:lnTo>
                  <a:pt x="110998" y="0"/>
                </a:lnTo>
                <a:lnTo>
                  <a:pt x="67792" y="8717"/>
                </a:lnTo>
                <a:lnTo>
                  <a:pt x="32510" y="32496"/>
                </a:lnTo>
                <a:lnTo>
                  <a:pt x="8722" y="67776"/>
                </a:lnTo>
                <a:lnTo>
                  <a:pt x="0" y="110998"/>
                </a:lnTo>
                <a:lnTo>
                  <a:pt x="0" y="554990"/>
                </a:lnTo>
                <a:lnTo>
                  <a:pt x="8722" y="598195"/>
                </a:lnTo>
                <a:lnTo>
                  <a:pt x="32510" y="633477"/>
                </a:lnTo>
                <a:lnTo>
                  <a:pt x="67792" y="657265"/>
                </a:lnTo>
                <a:lnTo>
                  <a:pt x="110998" y="665988"/>
                </a:lnTo>
                <a:lnTo>
                  <a:pt x="2944622" y="665988"/>
                </a:lnTo>
                <a:lnTo>
                  <a:pt x="2987843" y="657265"/>
                </a:lnTo>
                <a:lnTo>
                  <a:pt x="3023123" y="633477"/>
                </a:lnTo>
                <a:lnTo>
                  <a:pt x="3046902" y="598195"/>
                </a:lnTo>
                <a:lnTo>
                  <a:pt x="3055620" y="554990"/>
                </a:lnTo>
                <a:lnTo>
                  <a:pt x="3055620" y="110998"/>
                </a:lnTo>
                <a:lnTo>
                  <a:pt x="3046902" y="67776"/>
                </a:lnTo>
                <a:lnTo>
                  <a:pt x="3023123" y="32496"/>
                </a:lnTo>
                <a:lnTo>
                  <a:pt x="2987843" y="8717"/>
                </a:lnTo>
                <a:lnTo>
                  <a:pt x="2944622" y="0"/>
                </a:lnTo>
                <a:close/>
              </a:path>
            </a:pathLst>
          </a:custGeom>
          <a:solidFill>
            <a:srgbClr val="A6A6A6"/>
          </a:solidFill>
        </p:spPr>
        <p:txBody>
          <a:bodyPr wrap="square" lIns="0" tIns="0" rIns="0" bIns="0" rtlCol="0"/>
          <a:lstStyle/>
          <a:p>
            <a:endParaRPr sz="1350"/>
          </a:p>
        </p:txBody>
      </p:sp>
      <p:sp>
        <p:nvSpPr>
          <p:cNvPr id="54" name="object 54"/>
          <p:cNvSpPr/>
          <p:nvPr/>
        </p:nvSpPr>
        <p:spPr>
          <a:xfrm>
            <a:off x="1632275" y="4198811"/>
            <a:ext cx="1289090" cy="374690"/>
          </a:xfrm>
          <a:custGeom>
            <a:avLst/>
            <a:gdLst/>
            <a:ahLst/>
            <a:cxnLst/>
            <a:rect l="l" t="t" r="r" b="b"/>
            <a:pathLst>
              <a:path w="3055620" h="666115">
                <a:moveTo>
                  <a:pt x="0" y="110998"/>
                </a:moveTo>
                <a:lnTo>
                  <a:pt x="8722" y="67776"/>
                </a:lnTo>
                <a:lnTo>
                  <a:pt x="32510" y="32496"/>
                </a:lnTo>
                <a:lnTo>
                  <a:pt x="67792" y="8717"/>
                </a:lnTo>
                <a:lnTo>
                  <a:pt x="110998" y="0"/>
                </a:lnTo>
                <a:lnTo>
                  <a:pt x="2944622" y="0"/>
                </a:lnTo>
                <a:lnTo>
                  <a:pt x="2987843" y="8717"/>
                </a:lnTo>
                <a:lnTo>
                  <a:pt x="3023123" y="32496"/>
                </a:lnTo>
                <a:lnTo>
                  <a:pt x="3046902" y="67776"/>
                </a:lnTo>
                <a:lnTo>
                  <a:pt x="3055620" y="110998"/>
                </a:lnTo>
                <a:lnTo>
                  <a:pt x="3055620" y="554990"/>
                </a:lnTo>
                <a:lnTo>
                  <a:pt x="3046902" y="598195"/>
                </a:lnTo>
                <a:lnTo>
                  <a:pt x="3023123" y="633477"/>
                </a:lnTo>
                <a:lnTo>
                  <a:pt x="2987843" y="657265"/>
                </a:lnTo>
                <a:lnTo>
                  <a:pt x="2944622" y="665988"/>
                </a:lnTo>
                <a:lnTo>
                  <a:pt x="110998" y="665988"/>
                </a:lnTo>
                <a:lnTo>
                  <a:pt x="67792" y="657265"/>
                </a:lnTo>
                <a:lnTo>
                  <a:pt x="32510" y="633477"/>
                </a:lnTo>
                <a:lnTo>
                  <a:pt x="8722" y="598195"/>
                </a:lnTo>
                <a:lnTo>
                  <a:pt x="0" y="554990"/>
                </a:lnTo>
                <a:lnTo>
                  <a:pt x="0" y="110998"/>
                </a:lnTo>
                <a:close/>
              </a:path>
            </a:pathLst>
          </a:custGeom>
          <a:ln w="12192">
            <a:solidFill>
              <a:srgbClr val="FFFFFF"/>
            </a:solidFill>
          </a:ln>
        </p:spPr>
        <p:txBody>
          <a:bodyPr wrap="square" lIns="0" tIns="0" rIns="0" bIns="0" rtlCol="0"/>
          <a:lstStyle/>
          <a:p>
            <a:endParaRPr sz="1350"/>
          </a:p>
        </p:txBody>
      </p:sp>
      <p:sp>
        <p:nvSpPr>
          <p:cNvPr id="55" name="object 55"/>
          <p:cNvSpPr txBox="1"/>
          <p:nvPr/>
        </p:nvSpPr>
        <p:spPr>
          <a:xfrm>
            <a:off x="1771650" y="2457451"/>
            <a:ext cx="1142429" cy="1998896"/>
          </a:xfrm>
          <a:prstGeom prst="rect">
            <a:avLst/>
          </a:prstGeom>
        </p:spPr>
        <p:txBody>
          <a:bodyPr vert="horz" wrap="square" lIns="0" tIns="6301" rIns="0" bIns="0" rtlCol="0">
            <a:spAutoFit/>
          </a:bodyPr>
          <a:lstStyle/>
          <a:p>
            <a:pPr marL="6001" marR="2400" algn="ctr">
              <a:spcBef>
                <a:spcPts val="50"/>
              </a:spcBef>
            </a:pPr>
            <a:r>
              <a:rPr sz="975" spc="-14" dirty="0">
                <a:latin typeface="Noto Sans"/>
                <a:cs typeface="Noto Sans"/>
              </a:rPr>
              <a:t>Identifying</a:t>
            </a:r>
            <a:r>
              <a:rPr sz="975" spc="-43" dirty="0">
                <a:latin typeface="Noto Sans"/>
                <a:cs typeface="Noto Sans"/>
              </a:rPr>
              <a:t> </a:t>
            </a:r>
            <a:r>
              <a:rPr sz="975" spc="-5">
                <a:latin typeface="Noto Sans"/>
                <a:cs typeface="Noto Sans"/>
              </a:rPr>
              <a:t>Unique  </a:t>
            </a:r>
            <a:r>
              <a:rPr sz="975" spc="-7">
                <a:latin typeface="Noto Sans"/>
                <a:cs typeface="Noto Sans"/>
              </a:rPr>
              <a:t>Elements</a:t>
            </a:r>
            <a:endParaRPr lang="en-US" sz="975" spc="-7" dirty="0">
              <a:latin typeface="Noto Sans"/>
              <a:cs typeface="Noto Sans"/>
            </a:endParaRPr>
          </a:p>
          <a:p>
            <a:pPr marL="6001" marR="2400" algn="ctr">
              <a:spcBef>
                <a:spcPts val="50"/>
              </a:spcBef>
            </a:pPr>
            <a:endParaRPr lang="en-US" sz="975" spc="-7" dirty="0">
              <a:latin typeface="Noto Sans"/>
              <a:cs typeface="Noto Sans"/>
            </a:endParaRPr>
          </a:p>
          <a:p>
            <a:pPr marL="6001" marR="2400" algn="ctr">
              <a:spcBef>
                <a:spcPts val="50"/>
              </a:spcBef>
            </a:pPr>
            <a:endParaRPr sz="975">
              <a:latin typeface="Noto Sans"/>
              <a:cs typeface="Noto Sans"/>
            </a:endParaRPr>
          </a:p>
          <a:p>
            <a:pPr marL="70809">
              <a:spcBef>
                <a:spcPts val="2"/>
              </a:spcBef>
            </a:pPr>
            <a:r>
              <a:rPr lang="en-US" sz="1125" spc="-10" dirty="0">
                <a:latin typeface="Times New Roman"/>
                <a:cs typeface="Times New Roman"/>
              </a:rPr>
              <a:t>  </a:t>
            </a:r>
            <a:r>
              <a:rPr sz="975" spc="-10">
                <a:latin typeface="Noto Sans"/>
                <a:cs typeface="Noto Sans"/>
              </a:rPr>
              <a:t>Value</a:t>
            </a:r>
            <a:r>
              <a:rPr sz="975" spc="-14">
                <a:latin typeface="Noto Sans"/>
                <a:cs typeface="Noto Sans"/>
              </a:rPr>
              <a:t> </a:t>
            </a:r>
            <a:r>
              <a:rPr sz="975" spc="-7" dirty="0">
                <a:latin typeface="Noto Sans"/>
                <a:cs typeface="Noto Sans"/>
              </a:rPr>
              <a:t>Extraction</a:t>
            </a:r>
            <a:endParaRPr sz="975">
              <a:latin typeface="Noto Sans"/>
              <a:cs typeface="Noto Sans"/>
            </a:endParaRPr>
          </a:p>
          <a:p>
            <a:pPr marL="81611" marR="78910" algn="ctr">
              <a:lnSpc>
                <a:spcPts val="3048"/>
              </a:lnSpc>
              <a:spcBef>
                <a:spcPts val="418"/>
              </a:spcBef>
            </a:pPr>
            <a:r>
              <a:rPr sz="975" spc="-10" dirty="0">
                <a:latin typeface="Noto Sans"/>
                <a:cs typeface="Noto Sans"/>
              </a:rPr>
              <a:t>Feature </a:t>
            </a:r>
            <a:r>
              <a:rPr sz="975" spc="-5">
                <a:latin typeface="Noto Sans"/>
                <a:cs typeface="Noto Sans"/>
              </a:rPr>
              <a:t>Mean  </a:t>
            </a:r>
            <a:r>
              <a:rPr sz="975" spc="-10">
                <a:latin typeface="Noto Sans"/>
                <a:cs typeface="Noto Sans"/>
              </a:rPr>
              <a:t>Featur</a:t>
            </a:r>
            <a:r>
              <a:rPr lang="en-US" sz="975" spc="-10" dirty="0">
                <a:latin typeface="Noto Sans"/>
                <a:cs typeface="Noto Sans"/>
              </a:rPr>
              <a:t>e </a:t>
            </a:r>
            <a:r>
              <a:rPr sz="975" spc="-5">
                <a:latin typeface="Noto Sans"/>
                <a:cs typeface="Noto Sans"/>
              </a:rPr>
              <a:t>Median </a:t>
            </a:r>
            <a:endParaRPr lang="en-US" sz="975" spc="-5" dirty="0">
              <a:latin typeface="Noto Sans"/>
              <a:cs typeface="Noto Sans"/>
            </a:endParaRPr>
          </a:p>
          <a:p>
            <a:pPr marL="81611" marR="78910" algn="ctr">
              <a:lnSpc>
                <a:spcPts val="3048"/>
              </a:lnSpc>
              <a:spcBef>
                <a:spcPts val="418"/>
              </a:spcBef>
            </a:pPr>
            <a:r>
              <a:rPr sz="975" spc="-5">
                <a:latin typeface="Noto Sans"/>
                <a:cs typeface="Noto Sans"/>
              </a:rPr>
              <a:t> </a:t>
            </a:r>
            <a:r>
              <a:rPr sz="975" spc="-10" dirty="0">
                <a:latin typeface="Noto Sans"/>
                <a:cs typeface="Noto Sans"/>
              </a:rPr>
              <a:t>Feature</a:t>
            </a:r>
            <a:r>
              <a:rPr sz="975" spc="-21" dirty="0">
                <a:latin typeface="Noto Sans"/>
                <a:cs typeface="Noto Sans"/>
              </a:rPr>
              <a:t> </a:t>
            </a:r>
            <a:r>
              <a:rPr sz="975" spc="-2" dirty="0">
                <a:latin typeface="Noto Sans"/>
                <a:cs typeface="Noto Sans"/>
              </a:rPr>
              <a:t>Mode</a:t>
            </a:r>
            <a:endParaRPr sz="975">
              <a:latin typeface="Noto Sans"/>
              <a:cs typeface="Noto Sans"/>
            </a:endParaRPr>
          </a:p>
        </p:txBody>
      </p:sp>
      <p:sp>
        <p:nvSpPr>
          <p:cNvPr id="3" name="AutoShape 2" descr="C:\Users\sanja\AppData\Local\Microsoft\Windows\INetCache\Content.MSO\ppt4C59.tmp">
            <a:extLst>
              <a:ext uri="{FF2B5EF4-FFF2-40B4-BE49-F238E27FC236}">
                <a16:creationId xmlns:a16="http://schemas.microsoft.com/office/drawing/2014/main" id="{A289A70D-699F-4114-AFE0-1315CBE299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95168"/>
            <a:ext cx="6858000" cy="375391"/>
          </a:xfrm>
          <a:prstGeom prst="rect">
            <a:avLst/>
          </a:prstGeom>
        </p:spPr>
        <p:txBody>
          <a:bodyPr vert="horz" wrap="square" lIns="0" tIns="6001" rIns="0" bIns="0" rtlCol="0">
            <a:spAutoFit/>
          </a:bodyPr>
          <a:lstStyle/>
          <a:p>
            <a:pPr marL="6001">
              <a:spcBef>
                <a:spcPts val="47"/>
              </a:spcBef>
            </a:pPr>
            <a:r>
              <a:rPr sz="2400" spc="104" dirty="0"/>
              <a:t>Data </a:t>
            </a:r>
            <a:r>
              <a:rPr sz="2400" spc="62" dirty="0"/>
              <a:t>Exploration </a:t>
            </a:r>
            <a:r>
              <a:rPr sz="2400" spc="35" dirty="0"/>
              <a:t>Techniques</a:t>
            </a:r>
            <a:r>
              <a:rPr sz="2400" spc="-253" dirty="0"/>
              <a:t> </a:t>
            </a:r>
            <a:r>
              <a:rPr sz="2400" spc="43" dirty="0"/>
              <a:t>(Contd.)</a:t>
            </a:r>
          </a:p>
        </p:txBody>
      </p:sp>
      <p:sp>
        <p:nvSpPr>
          <p:cNvPr id="4" name="object 4"/>
          <p:cNvSpPr/>
          <p:nvPr/>
        </p:nvSpPr>
        <p:spPr>
          <a:xfrm>
            <a:off x="3377529" y="793385"/>
            <a:ext cx="0" cy="4104085"/>
          </a:xfrm>
          <a:custGeom>
            <a:avLst/>
            <a:gdLst/>
            <a:ahLst/>
            <a:cxnLst/>
            <a:rect l="l" t="t" r="r" b="b"/>
            <a:pathLst>
              <a:path h="7296150">
                <a:moveTo>
                  <a:pt x="0" y="0"/>
                </a:moveTo>
                <a:lnTo>
                  <a:pt x="0" y="7296150"/>
                </a:lnTo>
              </a:path>
            </a:pathLst>
          </a:custGeom>
          <a:ln w="38100">
            <a:solidFill>
              <a:srgbClr val="00AFEF"/>
            </a:solidFill>
            <a:prstDash val="lgDash"/>
          </a:ln>
        </p:spPr>
        <p:txBody>
          <a:bodyPr wrap="square" lIns="0" tIns="0" rIns="0" bIns="0" rtlCol="0"/>
          <a:lstStyle/>
          <a:p>
            <a:endParaRPr sz="1350"/>
          </a:p>
        </p:txBody>
      </p:sp>
      <p:sp>
        <p:nvSpPr>
          <p:cNvPr id="9" name="object 9"/>
          <p:cNvSpPr txBox="1"/>
          <p:nvPr/>
        </p:nvSpPr>
        <p:spPr>
          <a:xfrm>
            <a:off x="5338328" y="2079546"/>
            <a:ext cx="211634" cy="259975"/>
          </a:xfrm>
          <a:prstGeom prst="rect">
            <a:avLst/>
          </a:prstGeom>
        </p:spPr>
        <p:txBody>
          <a:bodyPr vert="horz" wrap="square" lIns="0" tIns="6001" rIns="0" bIns="0" rtlCol="0">
            <a:spAutoFit/>
          </a:bodyPr>
          <a:lstStyle/>
          <a:p>
            <a:pPr marL="6001">
              <a:spcBef>
                <a:spcPts val="47"/>
              </a:spcBef>
            </a:pPr>
            <a:r>
              <a:rPr sz="825" spc="-35" dirty="0">
                <a:solidFill>
                  <a:srgbClr val="FFFFFF"/>
                </a:solidFill>
                <a:latin typeface="Trebuchet MS"/>
                <a:cs typeface="Trebuchet MS"/>
              </a:rPr>
              <a:t>Code</a:t>
            </a:r>
            <a:endParaRPr sz="825">
              <a:latin typeface="Trebuchet MS"/>
              <a:cs typeface="Trebuchet MS"/>
            </a:endParaRPr>
          </a:p>
        </p:txBody>
      </p:sp>
      <p:sp>
        <p:nvSpPr>
          <p:cNvPr id="10" name="object 10"/>
          <p:cNvSpPr/>
          <p:nvPr/>
        </p:nvSpPr>
        <p:spPr>
          <a:xfrm>
            <a:off x="3554016" y="2354008"/>
            <a:ext cx="3765203" cy="264319"/>
          </a:xfrm>
          <a:custGeom>
            <a:avLst/>
            <a:gdLst/>
            <a:ahLst/>
            <a:cxnLst/>
            <a:rect l="l" t="t" r="r" b="b"/>
            <a:pathLst>
              <a:path w="8924925" h="469900">
                <a:moveTo>
                  <a:pt x="0" y="469391"/>
                </a:moveTo>
                <a:lnTo>
                  <a:pt x="8924544" y="469391"/>
                </a:lnTo>
                <a:lnTo>
                  <a:pt x="8924544" y="0"/>
                </a:lnTo>
                <a:lnTo>
                  <a:pt x="0" y="0"/>
                </a:lnTo>
                <a:lnTo>
                  <a:pt x="0" y="469391"/>
                </a:lnTo>
                <a:close/>
              </a:path>
            </a:pathLst>
          </a:custGeom>
          <a:solidFill>
            <a:srgbClr val="25B7C8"/>
          </a:solidFill>
        </p:spPr>
        <p:txBody>
          <a:bodyPr wrap="square" lIns="0" tIns="0" rIns="0" bIns="0" rtlCol="0"/>
          <a:lstStyle/>
          <a:p>
            <a:endParaRPr sz="1350"/>
          </a:p>
        </p:txBody>
      </p:sp>
      <p:sp>
        <p:nvSpPr>
          <p:cNvPr id="11" name="object 11"/>
          <p:cNvSpPr/>
          <p:nvPr/>
        </p:nvSpPr>
        <p:spPr>
          <a:xfrm>
            <a:off x="3554016" y="2354008"/>
            <a:ext cx="3765203" cy="264319"/>
          </a:xfrm>
          <a:custGeom>
            <a:avLst/>
            <a:gdLst/>
            <a:ahLst/>
            <a:cxnLst/>
            <a:rect l="l" t="t" r="r" b="b"/>
            <a:pathLst>
              <a:path w="8924925" h="469900">
                <a:moveTo>
                  <a:pt x="0" y="469391"/>
                </a:moveTo>
                <a:lnTo>
                  <a:pt x="8924544" y="469391"/>
                </a:lnTo>
                <a:lnTo>
                  <a:pt x="8924544" y="0"/>
                </a:lnTo>
                <a:lnTo>
                  <a:pt x="0" y="0"/>
                </a:lnTo>
                <a:lnTo>
                  <a:pt x="0" y="469391"/>
                </a:lnTo>
                <a:close/>
              </a:path>
            </a:pathLst>
          </a:custGeom>
          <a:ln w="12192">
            <a:solidFill>
              <a:srgbClr val="25B7C8"/>
            </a:solidFill>
          </a:ln>
        </p:spPr>
        <p:txBody>
          <a:bodyPr wrap="square" lIns="0" tIns="0" rIns="0" bIns="0" rtlCol="0"/>
          <a:lstStyle/>
          <a:p>
            <a:endParaRPr sz="1350"/>
          </a:p>
        </p:txBody>
      </p:sp>
      <p:sp>
        <p:nvSpPr>
          <p:cNvPr id="12" name="object 12"/>
          <p:cNvSpPr/>
          <p:nvPr/>
        </p:nvSpPr>
        <p:spPr>
          <a:xfrm>
            <a:off x="5409533" y="2304716"/>
            <a:ext cx="54650" cy="93440"/>
          </a:xfrm>
          <a:prstGeom prst="rect">
            <a:avLst/>
          </a:prstGeom>
          <a:blipFill>
            <a:blip r:embed="rId2" cstate="print"/>
            <a:stretch>
              <a:fillRect/>
            </a:stretch>
          </a:blipFill>
        </p:spPr>
        <p:txBody>
          <a:bodyPr wrap="square" lIns="0" tIns="0" rIns="0" bIns="0" rtlCol="0"/>
          <a:lstStyle/>
          <a:p>
            <a:endParaRPr sz="1350"/>
          </a:p>
        </p:txBody>
      </p:sp>
      <p:sp>
        <p:nvSpPr>
          <p:cNvPr id="13" name="object 13"/>
          <p:cNvSpPr/>
          <p:nvPr/>
        </p:nvSpPr>
        <p:spPr>
          <a:xfrm>
            <a:off x="5335596" y="2327433"/>
            <a:ext cx="201454" cy="31075"/>
          </a:xfrm>
          <a:custGeom>
            <a:avLst/>
            <a:gdLst/>
            <a:ahLst/>
            <a:cxnLst/>
            <a:rect l="l" t="t" r="r" b="b"/>
            <a:pathLst>
              <a:path w="477520" h="55245">
                <a:moveTo>
                  <a:pt x="238505" y="0"/>
                </a:moveTo>
                <a:lnTo>
                  <a:pt x="0" y="54863"/>
                </a:lnTo>
                <a:lnTo>
                  <a:pt x="477012" y="54863"/>
                </a:lnTo>
                <a:lnTo>
                  <a:pt x="238505" y="0"/>
                </a:lnTo>
                <a:close/>
              </a:path>
            </a:pathLst>
          </a:custGeom>
          <a:solidFill>
            <a:srgbClr val="25B7C8"/>
          </a:solidFill>
        </p:spPr>
        <p:txBody>
          <a:bodyPr wrap="square" lIns="0" tIns="0" rIns="0" bIns="0" rtlCol="0"/>
          <a:lstStyle/>
          <a:p>
            <a:endParaRPr sz="1350"/>
          </a:p>
        </p:txBody>
      </p:sp>
      <p:sp>
        <p:nvSpPr>
          <p:cNvPr id="14" name="object 14"/>
          <p:cNvSpPr/>
          <p:nvPr/>
        </p:nvSpPr>
        <p:spPr>
          <a:xfrm>
            <a:off x="5335596" y="2327433"/>
            <a:ext cx="201454" cy="31075"/>
          </a:xfrm>
          <a:custGeom>
            <a:avLst/>
            <a:gdLst/>
            <a:ahLst/>
            <a:cxnLst/>
            <a:rect l="l" t="t" r="r" b="b"/>
            <a:pathLst>
              <a:path w="477520" h="55245">
                <a:moveTo>
                  <a:pt x="0" y="54863"/>
                </a:moveTo>
                <a:lnTo>
                  <a:pt x="238505" y="0"/>
                </a:lnTo>
                <a:lnTo>
                  <a:pt x="477012" y="54863"/>
                </a:lnTo>
                <a:lnTo>
                  <a:pt x="0" y="54863"/>
                </a:lnTo>
                <a:close/>
              </a:path>
            </a:pathLst>
          </a:custGeom>
          <a:ln w="12192">
            <a:solidFill>
              <a:srgbClr val="25B7C8"/>
            </a:solidFill>
          </a:ln>
        </p:spPr>
        <p:txBody>
          <a:bodyPr wrap="square" lIns="0" tIns="0" rIns="0" bIns="0" rtlCol="0"/>
          <a:lstStyle/>
          <a:p>
            <a:endParaRPr sz="1350"/>
          </a:p>
        </p:txBody>
      </p:sp>
      <p:sp>
        <p:nvSpPr>
          <p:cNvPr id="15" name="object 15"/>
          <p:cNvSpPr/>
          <p:nvPr/>
        </p:nvSpPr>
        <p:spPr>
          <a:xfrm>
            <a:off x="3586806" y="2362581"/>
            <a:ext cx="3699034" cy="247174"/>
          </a:xfrm>
          <a:custGeom>
            <a:avLst/>
            <a:gdLst/>
            <a:ahLst/>
            <a:cxnLst/>
            <a:rect l="l" t="t" r="r" b="b"/>
            <a:pathLst>
              <a:path w="8768080" h="439420">
                <a:moveTo>
                  <a:pt x="0" y="438912"/>
                </a:moveTo>
                <a:lnTo>
                  <a:pt x="8767572" y="438912"/>
                </a:lnTo>
                <a:lnTo>
                  <a:pt x="8767572" y="0"/>
                </a:lnTo>
                <a:lnTo>
                  <a:pt x="0" y="0"/>
                </a:lnTo>
                <a:lnTo>
                  <a:pt x="0" y="438912"/>
                </a:lnTo>
                <a:close/>
              </a:path>
            </a:pathLst>
          </a:custGeom>
          <a:solidFill>
            <a:srgbClr val="F1F1F1"/>
          </a:solidFill>
        </p:spPr>
        <p:txBody>
          <a:bodyPr wrap="square" lIns="0" tIns="0" rIns="0" bIns="0" rtlCol="0"/>
          <a:lstStyle/>
          <a:p>
            <a:endParaRPr sz="1350"/>
          </a:p>
        </p:txBody>
      </p:sp>
      <p:sp>
        <p:nvSpPr>
          <p:cNvPr id="16" name="object 16"/>
          <p:cNvSpPr/>
          <p:nvPr/>
        </p:nvSpPr>
        <p:spPr>
          <a:xfrm>
            <a:off x="3586806" y="2362581"/>
            <a:ext cx="3699034" cy="247174"/>
          </a:xfrm>
          <a:custGeom>
            <a:avLst/>
            <a:gdLst/>
            <a:ahLst/>
            <a:cxnLst/>
            <a:rect l="l" t="t" r="r" b="b"/>
            <a:pathLst>
              <a:path w="8768080" h="439420">
                <a:moveTo>
                  <a:pt x="0" y="438912"/>
                </a:moveTo>
                <a:lnTo>
                  <a:pt x="8767572" y="438912"/>
                </a:lnTo>
                <a:lnTo>
                  <a:pt x="8767572" y="0"/>
                </a:lnTo>
                <a:lnTo>
                  <a:pt x="0" y="0"/>
                </a:lnTo>
                <a:lnTo>
                  <a:pt x="0" y="438912"/>
                </a:lnTo>
                <a:close/>
              </a:path>
            </a:pathLst>
          </a:custGeom>
          <a:ln w="12192">
            <a:solidFill>
              <a:srgbClr val="25B7C8"/>
            </a:solidFill>
          </a:ln>
        </p:spPr>
        <p:txBody>
          <a:bodyPr wrap="square" lIns="0" tIns="0" rIns="0" bIns="0" rtlCol="0"/>
          <a:lstStyle/>
          <a:p>
            <a:endParaRPr sz="1350"/>
          </a:p>
        </p:txBody>
      </p:sp>
      <p:sp>
        <p:nvSpPr>
          <p:cNvPr id="17" name="object 17"/>
          <p:cNvSpPr txBox="1"/>
          <p:nvPr/>
        </p:nvSpPr>
        <p:spPr>
          <a:xfrm>
            <a:off x="3586806" y="2356153"/>
            <a:ext cx="3699034" cy="179184"/>
          </a:xfrm>
          <a:prstGeom prst="rect">
            <a:avLst/>
          </a:prstGeom>
        </p:spPr>
        <p:txBody>
          <a:bodyPr vert="horz" wrap="square" lIns="0" tIns="6001" rIns="0" bIns="0" rtlCol="0">
            <a:spAutoFit/>
          </a:bodyPr>
          <a:lstStyle/>
          <a:p>
            <a:pPr marL="1800" algn="ctr">
              <a:spcBef>
                <a:spcPts val="47"/>
              </a:spcBef>
            </a:pPr>
            <a:r>
              <a:rPr sz="1125" spc="-5" dirty="0">
                <a:solidFill>
                  <a:srgbClr val="252525"/>
                </a:solidFill>
                <a:latin typeface="Courier New"/>
                <a:cs typeface="Courier New"/>
              </a:rPr>
              <a:t>type(df)</a:t>
            </a:r>
            <a:endParaRPr sz="1125" dirty="0">
              <a:latin typeface="Courier New"/>
              <a:cs typeface="Courier New"/>
            </a:endParaRPr>
          </a:p>
        </p:txBody>
      </p:sp>
      <p:sp>
        <p:nvSpPr>
          <p:cNvPr id="18" name="object 18"/>
          <p:cNvSpPr/>
          <p:nvPr/>
        </p:nvSpPr>
        <p:spPr>
          <a:xfrm>
            <a:off x="4204026" y="2686622"/>
            <a:ext cx="2263783" cy="187737"/>
          </a:xfrm>
          <a:prstGeom prst="rect">
            <a:avLst/>
          </a:prstGeom>
          <a:blipFill>
            <a:blip r:embed="rId3" cstate="print"/>
            <a:stretch>
              <a:fillRect/>
            </a:stretch>
          </a:blipFill>
        </p:spPr>
        <p:txBody>
          <a:bodyPr wrap="square" lIns="0" tIns="0" rIns="0" bIns="0" rtlCol="0"/>
          <a:lstStyle/>
          <a:p>
            <a:endParaRPr sz="1350"/>
          </a:p>
        </p:txBody>
      </p:sp>
      <p:sp>
        <p:nvSpPr>
          <p:cNvPr id="19" name="object 19"/>
          <p:cNvSpPr/>
          <p:nvPr/>
        </p:nvSpPr>
        <p:spPr>
          <a:xfrm>
            <a:off x="4199846" y="2681050"/>
            <a:ext cx="2272248" cy="198953"/>
          </a:xfrm>
          <a:custGeom>
            <a:avLst/>
            <a:gdLst/>
            <a:ahLst/>
            <a:cxnLst/>
            <a:rect l="l" t="t" r="r" b="b"/>
            <a:pathLst>
              <a:path w="5386070" h="353695">
                <a:moveTo>
                  <a:pt x="0" y="353567"/>
                </a:moveTo>
                <a:lnTo>
                  <a:pt x="5385815" y="353567"/>
                </a:lnTo>
                <a:lnTo>
                  <a:pt x="5385815" y="0"/>
                </a:lnTo>
                <a:lnTo>
                  <a:pt x="0" y="0"/>
                </a:lnTo>
                <a:lnTo>
                  <a:pt x="0" y="353567"/>
                </a:lnTo>
                <a:close/>
              </a:path>
            </a:pathLst>
          </a:custGeom>
          <a:ln w="19812">
            <a:solidFill>
              <a:srgbClr val="FF7979"/>
            </a:solidFill>
          </a:ln>
        </p:spPr>
        <p:txBody>
          <a:bodyPr wrap="square" lIns="0" tIns="0" rIns="0" bIns="0" rtlCol="0"/>
          <a:lstStyle/>
          <a:p>
            <a:endParaRPr sz="1350"/>
          </a:p>
        </p:txBody>
      </p:sp>
      <p:sp>
        <p:nvSpPr>
          <p:cNvPr id="26" name="object 26"/>
          <p:cNvSpPr/>
          <p:nvPr/>
        </p:nvSpPr>
        <p:spPr>
          <a:xfrm>
            <a:off x="3554016" y="3798474"/>
            <a:ext cx="3765203" cy="264319"/>
          </a:xfrm>
          <a:custGeom>
            <a:avLst/>
            <a:gdLst/>
            <a:ahLst/>
            <a:cxnLst/>
            <a:rect l="l" t="t" r="r" b="b"/>
            <a:pathLst>
              <a:path w="8924925" h="469900">
                <a:moveTo>
                  <a:pt x="0" y="469391"/>
                </a:moveTo>
                <a:lnTo>
                  <a:pt x="8924544" y="469391"/>
                </a:lnTo>
                <a:lnTo>
                  <a:pt x="8924544" y="0"/>
                </a:lnTo>
                <a:lnTo>
                  <a:pt x="0" y="0"/>
                </a:lnTo>
                <a:lnTo>
                  <a:pt x="0" y="469391"/>
                </a:lnTo>
                <a:close/>
              </a:path>
            </a:pathLst>
          </a:custGeom>
          <a:solidFill>
            <a:srgbClr val="25B7C8"/>
          </a:solidFill>
        </p:spPr>
        <p:txBody>
          <a:bodyPr wrap="square" lIns="0" tIns="0" rIns="0" bIns="0" rtlCol="0"/>
          <a:lstStyle/>
          <a:p>
            <a:endParaRPr sz="1350"/>
          </a:p>
        </p:txBody>
      </p:sp>
      <p:sp>
        <p:nvSpPr>
          <p:cNvPr id="27" name="object 27"/>
          <p:cNvSpPr/>
          <p:nvPr/>
        </p:nvSpPr>
        <p:spPr>
          <a:xfrm>
            <a:off x="3554016" y="3798474"/>
            <a:ext cx="3765203" cy="264319"/>
          </a:xfrm>
          <a:custGeom>
            <a:avLst/>
            <a:gdLst/>
            <a:ahLst/>
            <a:cxnLst/>
            <a:rect l="l" t="t" r="r" b="b"/>
            <a:pathLst>
              <a:path w="8924925" h="469900">
                <a:moveTo>
                  <a:pt x="0" y="469391"/>
                </a:moveTo>
                <a:lnTo>
                  <a:pt x="8924544" y="469391"/>
                </a:lnTo>
                <a:lnTo>
                  <a:pt x="8924544" y="0"/>
                </a:lnTo>
                <a:lnTo>
                  <a:pt x="0" y="0"/>
                </a:lnTo>
                <a:lnTo>
                  <a:pt x="0" y="469391"/>
                </a:lnTo>
                <a:close/>
              </a:path>
            </a:pathLst>
          </a:custGeom>
          <a:ln w="12192">
            <a:solidFill>
              <a:srgbClr val="25B7C8"/>
            </a:solidFill>
          </a:ln>
        </p:spPr>
        <p:txBody>
          <a:bodyPr wrap="square" lIns="0" tIns="0" rIns="0" bIns="0" rtlCol="0"/>
          <a:lstStyle/>
          <a:p>
            <a:endParaRPr sz="1350"/>
          </a:p>
        </p:txBody>
      </p:sp>
      <p:sp>
        <p:nvSpPr>
          <p:cNvPr id="28" name="object 28"/>
          <p:cNvSpPr/>
          <p:nvPr/>
        </p:nvSpPr>
        <p:spPr>
          <a:xfrm>
            <a:off x="5409533" y="3749184"/>
            <a:ext cx="54650" cy="93440"/>
          </a:xfrm>
          <a:prstGeom prst="rect">
            <a:avLst/>
          </a:prstGeom>
          <a:blipFill>
            <a:blip r:embed="rId4" cstate="print"/>
            <a:stretch>
              <a:fillRect/>
            </a:stretch>
          </a:blipFill>
        </p:spPr>
        <p:txBody>
          <a:bodyPr wrap="square" lIns="0" tIns="0" rIns="0" bIns="0" rtlCol="0"/>
          <a:lstStyle/>
          <a:p>
            <a:endParaRPr sz="1350"/>
          </a:p>
        </p:txBody>
      </p:sp>
      <p:sp>
        <p:nvSpPr>
          <p:cNvPr id="29" name="object 29"/>
          <p:cNvSpPr/>
          <p:nvPr/>
        </p:nvSpPr>
        <p:spPr>
          <a:xfrm>
            <a:off x="5335596" y="3771900"/>
            <a:ext cx="201454" cy="31075"/>
          </a:xfrm>
          <a:custGeom>
            <a:avLst/>
            <a:gdLst/>
            <a:ahLst/>
            <a:cxnLst/>
            <a:rect l="l" t="t" r="r" b="b"/>
            <a:pathLst>
              <a:path w="477520" h="55245">
                <a:moveTo>
                  <a:pt x="238505" y="0"/>
                </a:moveTo>
                <a:lnTo>
                  <a:pt x="0" y="54863"/>
                </a:lnTo>
                <a:lnTo>
                  <a:pt x="477012" y="54863"/>
                </a:lnTo>
                <a:lnTo>
                  <a:pt x="238505" y="0"/>
                </a:lnTo>
                <a:close/>
              </a:path>
            </a:pathLst>
          </a:custGeom>
          <a:solidFill>
            <a:srgbClr val="25B7C8"/>
          </a:solidFill>
        </p:spPr>
        <p:txBody>
          <a:bodyPr wrap="square" lIns="0" tIns="0" rIns="0" bIns="0" rtlCol="0"/>
          <a:lstStyle/>
          <a:p>
            <a:endParaRPr sz="1350"/>
          </a:p>
        </p:txBody>
      </p:sp>
      <p:sp>
        <p:nvSpPr>
          <p:cNvPr id="30" name="object 30"/>
          <p:cNvSpPr/>
          <p:nvPr/>
        </p:nvSpPr>
        <p:spPr>
          <a:xfrm>
            <a:off x="5335596" y="3771900"/>
            <a:ext cx="201454" cy="31075"/>
          </a:xfrm>
          <a:custGeom>
            <a:avLst/>
            <a:gdLst/>
            <a:ahLst/>
            <a:cxnLst/>
            <a:rect l="l" t="t" r="r" b="b"/>
            <a:pathLst>
              <a:path w="477520" h="55245">
                <a:moveTo>
                  <a:pt x="0" y="54863"/>
                </a:moveTo>
                <a:lnTo>
                  <a:pt x="238505" y="0"/>
                </a:lnTo>
                <a:lnTo>
                  <a:pt x="477012" y="54863"/>
                </a:lnTo>
                <a:lnTo>
                  <a:pt x="0" y="54863"/>
                </a:lnTo>
                <a:close/>
              </a:path>
            </a:pathLst>
          </a:custGeom>
          <a:ln w="12192">
            <a:solidFill>
              <a:srgbClr val="25B7C8"/>
            </a:solidFill>
          </a:ln>
        </p:spPr>
        <p:txBody>
          <a:bodyPr wrap="square" lIns="0" tIns="0" rIns="0" bIns="0" rtlCol="0"/>
          <a:lstStyle/>
          <a:p>
            <a:endParaRPr sz="1350"/>
          </a:p>
        </p:txBody>
      </p:sp>
      <p:sp>
        <p:nvSpPr>
          <p:cNvPr id="31" name="object 31"/>
          <p:cNvSpPr/>
          <p:nvPr/>
        </p:nvSpPr>
        <p:spPr>
          <a:xfrm>
            <a:off x="3586806" y="3807047"/>
            <a:ext cx="3699034" cy="247174"/>
          </a:xfrm>
          <a:custGeom>
            <a:avLst/>
            <a:gdLst/>
            <a:ahLst/>
            <a:cxnLst/>
            <a:rect l="l" t="t" r="r" b="b"/>
            <a:pathLst>
              <a:path w="8768080" h="439420">
                <a:moveTo>
                  <a:pt x="0" y="438912"/>
                </a:moveTo>
                <a:lnTo>
                  <a:pt x="8767572" y="438912"/>
                </a:lnTo>
                <a:lnTo>
                  <a:pt x="8767572" y="0"/>
                </a:lnTo>
                <a:lnTo>
                  <a:pt x="0" y="0"/>
                </a:lnTo>
                <a:lnTo>
                  <a:pt x="0" y="438912"/>
                </a:lnTo>
                <a:close/>
              </a:path>
            </a:pathLst>
          </a:custGeom>
          <a:solidFill>
            <a:srgbClr val="F1F1F1"/>
          </a:solidFill>
        </p:spPr>
        <p:txBody>
          <a:bodyPr wrap="square" lIns="0" tIns="0" rIns="0" bIns="0" rtlCol="0"/>
          <a:lstStyle/>
          <a:p>
            <a:endParaRPr sz="1350"/>
          </a:p>
        </p:txBody>
      </p:sp>
      <p:sp>
        <p:nvSpPr>
          <p:cNvPr id="32" name="object 32"/>
          <p:cNvSpPr/>
          <p:nvPr/>
        </p:nvSpPr>
        <p:spPr>
          <a:xfrm>
            <a:off x="3586806" y="3807047"/>
            <a:ext cx="3699034" cy="247174"/>
          </a:xfrm>
          <a:custGeom>
            <a:avLst/>
            <a:gdLst/>
            <a:ahLst/>
            <a:cxnLst/>
            <a:rect l="l" t="t" r="r" b="b"/>
            <a:pathLst>
              <a:path w="8768080" h="439420">
                <a:moveTo>
                  <a:pt x="0" y="438912"/>
                </a:moveTo>
                <a:lnTo>
                  <a:pt x="8767572" y="438912"/>
                </a:lnTo>
                <a:lnTo>
                  <a:pt x="8767572" y="0"/>
                </a:lnTo>
                <a:lnTo>
                  <a:pt x="0" y="0"/>
                </a:lnTo>
                <a:lnTo>
                  <a:pt x="0" y="438912"/>
                </a:lnTo>
                <a:close/>
              </a:path>
            </a:pathLst>
          </a:custGeom>
          <a:ln w="12192">
            <a:solidFill>
              <a:srgbClr val="25B7C8"/>
            </a:solidFill>
          </a:ln>
        </p:spPr>
        <p:txBody>
          <a:bodyPr wrap="square" lIns="0" tIns="0" rIns="0" bIns="0" rtlCol="0"/>
          <a:lstStyle/>
          <a:p>
            <a:endParaRPr sz="1350"/>
          </a:p>
        </p:txBody>
      </p:sp>
      <p:sp>
        <p:nvSpPr>
          <p:cNvPr id="33" name="object 33"/>
          <p:cNvSpPr txBox="1"/>
          <p:nvPr/>
        </p:nvSpPr>
        <p:spPr>
          <a:xfrm>
            <a:off x="3586806" y="3800590"/>
            <a:ext cx="3699034" cy="179184"/>
          </a:xfrm>
          <a:prstGeom prst="rect">
            <a:avLst/>
          </a:prstGeom>
        </p:spPr>
        <p:txBody>
          <a:bodyPr vert="horz" wrap="square" lIns="0" tIns="6001" rIns="0" bIns="0" rtlCol="0">
            <a:spAutoFit/>
          </a:bodyPr>
          <a:lstStyle/>
          <a:p>
            <a:pPr marL="1381673">
              <a:spcBef>
                <a:spcPts val="47"/>
              </a:spcBef>
            </a:pPr>
            <a:r>
              <a:rPr lang="en-IN" sz="1125" spc="-5" dirty="0">
                <a:solidFill>
                  <a:srgbClr val="252525"/>
                </a:solidFill>
                <a:latin typeface="Courier New"/>
                <a:cs typeface="Courier New"/>
              </a:rPr>
              <a:t>d</a:t>
            </a:r>
            <a:r>
              <a:rPr sz="1125" spc="-5" dirty="0">
                <a:solidFill>
                  <a:srgbClr val="252525"/>
                </a:solidFill>
                <a:latin typeface="Courier New"/>
                <a:cs typeface="Courier New"/>
              </a:rPr>
              <a:t>f</a:t>
            </a:r>
            <a:r>
              <a:rPr lang="en-IN" sz="1125" spc="-5" dirty="0">
                <a:solidFill>
                  <a:srgbClr val="252525"/>
                </a:solidFill>
                <a:latin typeface="Courier New"/>
                <a:cs typeface="Courier New"/>
              </a:rPr>
              <a:t>.</a:t>
            </a:r>
            <a:r>
              <a:rPr lang="en-US" sz="1125" spc="-5" dirty="0" err="1">
                <a:solidFill>
                  <a:srgbClr val="252525"/>
                </a:solidFill>
                <a:latin typeface="Courier New"/>
                <a:cs typeface="Courier New"/>
              </a:rPr>
              <a:t>shipping</a:t>
            </a:r>
            <a:r>
              <a:rPr sz="1125" spc="-5" dirty="0" err="1">
                <a:solidFill>
                  <a:srgbClr val="252525"/>
                </a:solidFill>
                <a:latin typeface="Courier New"/>
                <a:cs typeface="Courier New"/>
              </a:rPr>
              <a:t>.dtype</a:t>
            </a:r>
            <a:endParaRPr sz="1125" dirty="0">
              <a:latin typeface="Courier New"/>
              <a:cs typeface="Courier New"/>
            </a:endParaRPr>
          </a:p>
        </p:txBody>
      </p:sp>
      <p:sp>
        <p:nvSpPr>
          <p:cNvPr id="34" name="object 34"/>
          <p:cNvSpPr/>
          <p:nvPr/>
        </p:nvSpPr>
        <p:spPr>
          <a:xfrm>
            <a:off x="4697159" y="4137089"/>
            <a:ext cx="1277516" cy="201453"/>
          </a:xfrm>
          <a:prstGeom prst="rect">
            <a:avLst/>
          </a:prstGeom>
          <a:blipFill>
            <a:blip r:embed="rId5" cstate="print"/>
            <a:stretch>
              <a:fillRect/>
            </a:stretch>
          </a:blipFill>
        </p:spPr>
        <p:txBody>
          <a:bodyPr wrap="square" lIns="0" tIns="0" rIns="0" bIns="0" rtlCol="0"/>
          <a:lstStyle/>
          <a:p>
            <a:endParaRPr sz="1350"/>
          </a:p>
        </p:txBody>
      </p:sp>
      <p:sp>
        <p:nvSpPr>
          <p:cNvPr id="35" name="object 35"/>
          <p:cNvSpPr/>
          <p:nvPr/>
        </p:nvSpPr>
        <p:spPr>
          <a:xfrm>
            <a:off x="4692980" y="4131517"/>
            <a:ext cx="1285875" cy="212884"/>
          </a:xfrm>
          <a:custGeom>
            <a:avLst/>
            <a:gdLst/>
            <a:ahLst/>
            <a:cxnLst/>
            <a:rect l="l" t="t" r="r" b="b"/>
            <a:pathLst>
              <a:path w="3048000" h="378459">
                <a:moveTo>
                  <a:pt x="0" y="377951"/>
                </a:moveTo>
                <a:lnTo>
                  <a:pt x="3048000" y="377951"/>
                </a:lnTo>
                <a:lnTo>
                  <a:pt x="3048000" y="0"/>
                </a:lnTo>
                <a:lnTo>
                  <a:pt x="0" y="0"/>
                </a:lnTo>
                <a:lnTo>
                  <a:pt x="0" y="377951"/>
                </a:lnTo>
                <a:close/>
              </a:path>
            </a:pathLst>
          </a:custGeom>
          <a:ln w="19812">
            <a:solidFill>
              <a:srgbClr val="FF7979"/>
            </a:solidFill>
          </a:ln>
        </p:spPr>
        <p:txBody>
          <a:bodyPr wrap="square" lIns="0" tIns="0" rIns="0" bIns="0" rtlCol="0"/>
          <a:lstStyle/>
          <a:p>
            <a:endParaRPr sz="1350"/>
          </a:p>
        </p:txBody>
      </p:sp>
      <p:sp>
        <p:nvSpPr>
          <p:cNvPr id="36" name="object 36"/>
          <p:cNvSpPr/>
          <p:nvPr/>
        </p:nvSpPr>
        <p:spPr>
          <a:xfrm>
            <a:off x="1607201" y="962684"/>
            <a:ext cx="1337310" cy="438062"/>
          </a:xfrm>
          <a:prstGeom prst="rect">
            <a:avLst/>
          </a:prstGeom>
          <a:blipFill>
            <a:blip r:embed="rId6" cstate="print"/>
            <a:stretch>
              <a:fillRect/>
            </a:stretch>
          </a:blipFill>
        </p:spPr>
        <p:txBody>
          <a:bodyPr wrap="square" lIns="0" tIns="0" rIns="0" bIns="0" rtlCol="0"/>
          <a:lstStyle/>
          <a:p>
            <a:endParaRPr sz="1350"/>
          </a:p>
        </p:txBody>
      </p:sp>
      <p:sp>
        <p:nvSpPr>
          <p:cNvPr id="37" name="object 37"/>
          <p:cNvSpPr/>
          <p:nvPr/>
        </p:nvSpPr>
        <p:spPr>
          <a:xfrm>
            <a:off x="1653492" y="1024414"/>
            <a:ext cx="1245370" cy="357473"/>
          </a:xfrm>
          <a:prstGeom prst="rect">
            <a:avLst/>
          </a:prstGeom>
          <a:blipFill>
            <a:blip r:embed="rId7" cstate="print"/>
            <a:stretch>
              <a:fillRect/>
            </a:stretch>
          </a:blipFill>
        </p:spPr>
        <p:txBody>
          <a:bodyPr wrap="square" lIns="0" tIns="0" rIns="0" bIns="0" rtlCol="0"/>
          <a:lstStyle/>
          <a:p>
            <a:endParaRPr sz="1350"/>
          </a:p>
        </p:txBody>
      </p:sp>
      <p:sp>
        <p:nvSpPr>
          <p:cNvPr id="38" name="object 38"/>
          <p:cNvSpPr/>
          <p:nvPr/>
        </p:nvSpPr>
        <p:spPr>
          <a:xfrm>
            <a:off x="1657350" y="971550"/>
            <a:ext cx="1289090" cy="373976"/>
          </a:xfrm>
          <a:custGeom>
            <a:avLst/>
            <a:gdLst/>
            <a:ahLst/>
            <a:cxnLst/>
            <a:rect l="l" t="t" r="r" b="b"/>
            <a:pathLst>
              <a:path w="3055620" h="664844">
                <a:moveTo>
                  <a:pt x="2944876" y="0"/>
                </a:moveTo>
                <a:lnTo>
                  <a:pt x="110744" y="0"/>
                </a:lnTo>
                <a:lnTo>
                  <a:pt x="67637" y="8695"/>
                </a:lnTo>
                <a:lnTo>
                  <a:pt x="32435" y="32416"/>
                </a:lnTo>
                <a:lnTo>
                  <a:pt x="8702" y="67615"/>
                </a:lnTo>
                <a:lnTo>
                  <a:pt x="0" y="110743"/>
                </a:lnTo>
                <a:lnTo>
                  <a:pt x="0" y="553719"/>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19"/>
                </a:lnTo>
                <a:lnTo>
                  <a:pt x="3055620" y="110743"/>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39" name="object 39"/>
          <p:cNvSpPr/>
          <p:nvPr/>
        </p:nvSpPr>
        <p:spPr>
          <a:xfrm>
            <a:off x="1632275" y="974693"/>
            <a:ext cx="1289090" cy="373976"/>
          </a:xfrm>
          <a:custGeom>
            <a:avLst/>
            <a:gdLst/>
            <a:ahLst/>
            <a:cxnLst/>
            <a:rect l="l" t="t" r="r" b="b"/>
            <a:pathLst>
              <a:path w="3055620" h="664844">
                <a:moveTo>
                  <a:pt x="0" y="110743"/>
                </a:moveTo>
                <a:lnTo>
                  <a:pt x="8702" y="67615"/>
                </a:lnTo>
                <a:lnTo>
                  <a:pt x="32435" y="32416"/>
                </a:lnTo>
                <a:lnTo>
                  <a:pt x="67637" y="8695"/>
                </a:lnTo>
                <a:lnTo>
                  <a:pt x="110744" y="0"/>
                </a:lnTo>
                <a:lnTo>
                  <a:pt x="2944876" y="0"/>
                </a:lnTo>
                <a:lnTo>
                  <a:pt x="2988004" y="8695"/>
                </a:lnTo>
                <a:lnTo>
                  <a:pt x="3023203" y="32416"/>
                </a:lnTo>
                <a:lnTo>
                  <a:pt x="3046924" y="67615"/>
                </a:lnTo>
                <a:lnTo>
                  <a:pt x="3055620" y="110743"/>
                </a:lnTo>
                <a:lnTo>
                  <a:pt x="3055620" y="553719"/>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19"/>
                </a:lnTo>
                <a:lnTo>
                  <a:pt x="0" y="110743"/>
                </a:lnTo>
                <a:close/>
              </a:path>
            </a:pathLst>
          </a:custGeom>
          <a:ln w="12191">
            <a:solidFill>
              <a:srgbClr val="FFFFFF"/>
            </a:solidFill>
          </a:ln>
        </p:spPr>
        <p:txBody>
          <a:bodyPr wrap="square" lIns="0" tIns="0" rIns="0" bIns="0" rtlCol="0"/>
          <a:lstStyle/>
          <a:p>
            <a:endParaRPr sz="1350"/>
          </a:p>
        </p:txBody>
      </p:sp>
      <p:sp>
        <p:nvSpPr>
          <p:cNvPr id="40" name="object 40"/>
          <p:cNvSpPr txBox="1"/>
          <p:nvPr/>
        </p:nvSpPr>
        <p:spPr>
          <a:xfrm>
            <a:off x="1734825" y="1060133"/>
            <a:ext cx="1086296" cy="156101"/>
          </a:xfrm>
          <a:prstGeom prst="rect">
            <a:avLst/>
          </a:prstGeom>
        </p:spPr>
        <p:txBody>
          <a:bodyPr vert="horz" wrap="square" lIns="0" tIns="6001" rIns="0" bIns="0" rtlCol="0">
            <a:spAutoFit/>
          </a:bodyPr>
          <a:lstStyle/>
          <a:p>
            <a:pPr marL="6001">
              <a:spcBef>
                <a:spcPts val="47"/>
              </a:spcBef>
            </a:pPr>
            <a:r>
              <a:rPr sz="975" spc="-5" dirty="0">
                <a:latin typeface="Noto Sans"/>
                <a:cs typeface="Noto Sans"/>
              </a:rPr>
              <a:t>Dimensionality</a:t>
            </a:r>
            <a:r>
              <a:rPr sz="975" spc="-26" dirty="0">
                <a:latin typeface="Noto Sans"/>
                <a:cs typeface="Noto Sans"/>
              </a:rPr>
              <a:t> </a:t>
            </a:r>
            <a:r>
              <a:rPr sz="975" spc="-5" dirty="0">
                <a:latin typeface="Noto Sans"/>
                <a:cs typeface="Noto Sans"/>
              </a:rPr>
              <a:t>Check</a:t>
            </a:r>
            <a:endParaRPr sz="975">
              <a:latin typeface="Noto Sans"/>
              <a:cs typeface="Noto Sans"/>
            </a:endParaRPr>
          </a:p>
        </p:txBody>
      </p:sp>
      <p:sp>
        <p:nvSpPr>
          <p:cNvPr id="41" name="object 41"/>
          <p:cNvSpPr/>
          <p:nvPr/>
        </p:nvSpPr>
        <p:spPr>
          <a:xfrm>
            <a:off x="1607201" y="1423028"/>
            <a:ext cx="1337310" cy="438919"/>
          </a:xfrm>
          <a:prstGeom prst="rect">
            <a:avLst/>
          </a:prstGeom>
          <a:blipFill>
            <a:blip r:embed="rId8" cstate="print"/>
            <a:stretch>
              <a:fillRect/>
            </a:stretch>
          </a:blipFill>
        </p:spPr>
        <p:txBody>
          <a:bodyPr wrap="square" lIns="0" tIns="0" rIns="0" bIns="0" rtlCol="0"/>
          <a:lstStyle/>
          <a:p>
            <a:endParaRPr sz="1350"/>
          </a:p>
        </p:txBody>
      </p:sp>
      <p:sp>
        <p:nvSpPr>
          <p:cNvPr id="42" name="object 42"/>
          <p:cNvSpPr/>
          <p:nvPr/>
        </p:nvSpPr>
        <p:spPr>
          <a:xfrm>
            <a:off x="1800082" y="1484757"/>
            <a:ext cx="952190" cy="357473"/>
          </a:xfrm>
          <a:prstGeom prst="rect">
            <a:avLst/>
          </a:prstGeom>
          <a:blipFill>
            <a:blip r:embed="rId9" cstate="print"/>
            <a:stretch>
              <a:fillRect/>
            </a:stretch>
          </a:blipFill>
        </p:spPr>
        <p:txBody>
          <a:bodyPr wrap="square" lIns="0" tIns="0" rIns="0" bIns="0" rtlCol="0"/>
          <a:lstStyle/>
          <a:p>
            <a:endParaRPr sz="1350"/>
          </a:p>
        </p:txBody>
      </p:sp>
      <p:sp>
        <p:nvSpPr>
          <p:cNvPr id="43" name="object 43"/>
          <p:cNvSpPr/>
          <p:nvPr/>
        </p:nvSpPr>
        <p:spPr>
          <a:xfrm>
            <a:off x="1632275" y="1435037"/>
            <a:ext cx="1289090" cy="374690"/>
          </a:xfrm>
          <a:custGeom>
            <a:avLst/>
            <a:gdLst/>
            <a:ahLst/>
            <a:cxnLst/>
            <a:rect l="l" t="t" r="r" b="b"/>
            <a:pathLst>
              <a:path w="3055620" h="666114">
                <a:moveTo>
                  <a:pt x="2944622" y="0"/>
                </a:moveTo>
                <a:lnTo>
                  <a:pt x="110998" y="0"/>
                </a:lnTo>
                <a:lnTo>
                  <a:pt x="67792" y="8717"/>
                </a:lnTo>
                <a:lnTo>
                  <a:pt x="32510" y="32496"/>
                </a:lnTo>
                <a:lnTo>
                  <a:pt x="8722" y="67776"/>
                </a:lnTo>
                <a:lnTo>
                  <a:pt x="0" y="110998"/>
                </a:lnTo>
                <a:lnTo>
                  <a:pt x="0" y="554989"/>
                </a:lnTo>
                <a:lnTo>
                  <a:pt x="8722" y="598211"/>
                </a:lnTo>
                <a:lnTo>
                  <a:pt x="32510" y="633491"/>
                </a:lnTo>
                <a:lnTo>
                  <a:pt x="67792" y="657270"/>
                </a:lnTo>
                <a:lnTo>
                  <a:pt x="110998" y="665988"/>
                </a:lnTo>
                <a:lnTo>
                  <a:pt x="2944622" y="665988"/>
                </a:lnTo>
                <a:lnTo>
                  <a:pt x="2987843" y="657270"/>
                </a:lnTo>
                <a:lnTo>
                  <a:pt x="3023123" y="633491"/>
                </a:lnTo>
                <a:lnTo>
                  <a:pt x="3046902" y="598211"/>
                </a:lnTo>
                <a:lnTo>
                  <a:pt x="3055620" y="554989"/>
                </a:lnTo>
                <a:lnTo>
                  <a:pt x="3055620" y="110998"/>
                </a:lnTo>
                <a:lnTo>
                  <a:pt x="3046902" y="67776"/>
                </a:lnTo>
                <a:lnTo>
                  <a:pt x="3023123" y="32496"/>
                </a:lnTo>
                <a:lnTo>
                  <a:pt x="2987843" y="8717"/>
                </a:lnTo>
                <a:lnTo>
                  <a:pt x="2944622" y="0"/>
                </a:lnTo>
                <a:close/>
              </a:path>
            </a:pathLst>
          </a:custGeom>
          <a:solidFill>
            <a:srgbClr val="FF7979"/>
          </a:solidFill>
        </p:spPr>
        <p:txBody>
          <a:bodyPr wrap="square" lIns="0" tIns="0" rIns="0" bIns="0" rtlCol="0"/>
          <a:lstStyle/>
          <a:p>
            <a:endParaRPr sz="1350"/>
          </a:p>
        </p:txBody>
      </p:sp>
      <p:sp>
        <p:nvSpPr>
          <p:cNvPr id="44" name="object 44"/>
          <p:cNvSpPr/>
          <p:nvPr/>
        </p:nvSpPr>
        <p:spPr>
          <a:xfrm>
            <a:off x="1632275" y="1435037"/>
            <a:ext cx="1289090" cy="374690"/>
          </a:xfrm>
          <a:custGeom>
            <a:avLst/>
            <a:gdLst/>
            <a:ahLst/>
            <a:cxnLst/>
            <a:rect l="l" t="t" r="r" b="b"/>
            <a:pathLst>
              <a:path w="3055620" h="666114">
                <a:moveTo>
                  <a:pt x="0" y="110998"/>
                </a:moveTo>
                <a:lnTo>
                  <a:pt x="8722" y="67776"/>
                </a:lnTo>
                <a:lnTo>
                  <a:pt x="32510" y="32496"/>
                </a:lnTo>
                <a:lnTo>
                  <a:pt x="67792" y="8717"/>
                </a:lnTo>
                <a:lnTo>
                  <a:pt x="110998" y="0"/>
                </a:lnTo>
                <a:lnTo>
                  <a:pt x="2944622" y="0"/>
                </a:lnTo>
                <a:lnTo>
                  <a:pt x="2987843" y="8717"/>
                </a:lnTo>
                <a:lnTo>
                  <a:pt x="3023123" y="32496"/>
                </a:lnTo>
                <a:lnTo>
                  <a:pt x="3046902" y="67776"/>
                </a:lnTo>
                <a:lnTo>
                  <a:pt x="3055620" y="110998"/>
                </a:lnTo>
                <a:lnTo>
                  <a:pt x="3055620" y="554989"/>
                </a:lnTo>
                <a:lnTo>
                  <a:pt x="3046902" y="598211"/>
                </a:lnTo>
                <a:lnTo>
                  <a:pt x="3023123" y="633491"/>
                </a:lnTo>
                <a:lnTo>
                  <a:pt x="2987843" y="657270"/>
                </a:lnTo>
                <a:lnTo>
                  <a:pt x="2944622" y="665988"/>
                </a:lnTo>
                <a:lnTo>
                  <a:pt x="110998" y="665988"/>
                </a:lnTo>
                <a:lnTo>
                  <a:pt x="67792" y="657270"/>
                </a:lnTo>
                <a:lnTo>
                  <a:pt x="32510" y="633491"/>
                </a:lnTo>
                <a:lnTo>
                  <a:pt x="8722" y="598211"/>
                </a:lnTo>
                <a:lnTo>
                  <a:pt x="0" y="554989"/>
                </a:lnTo>
                <a:lnTo>
                  <a:pt x="0" y="110998"/>
                </a:lnTo>
                <a:close/>
              </a:path>
            </a:pathLst>
          </a:custGeom>
          <a:ln w="12192">
            <a:solidFill>
              <a:srgbClr val="FFFFFF"/>
            </a:solidFill>
          </a:ln>
        </p:spPr>
        <p:txBody>
          <a:bodyPr wrap="square" lIns="0" tIns="0" rIns="0" bIns="0" rtlCol="0"/>
          <a:lstStyle/>
          <a:p>
            <a:endParaRPr sz="1350"/>
          </a:p>
        </p:txBody>
      </p:sp>
      <p:sp>
        <p:nvSpPr>
          <p:cNvPr id="45" name="object 45"/>
          <p:cNvSpPr txBox="1"/>
          <p:nvPr/>
        </p:nvSpPr>
        <p:spPr>
          <a:xfrm>
            <a:off x="1881520" y="1521191"/>
            <a:ext cx="790814" cy="156404"/>
          </a:xfrm>
          <a:prstGeom prst="rect">
            <a:avLst/>
          </a:prstGeom>
        </p:spPr>
        <p:txBody>
          <a:bodyPr vert="horz" wrap="square" lIns="0" tIns="6301" rIns="0" bIns="0" rtlCol="0">
            <a:spAutoFit/>
          </a:bodyPr>
          <a:lstStyle/>
          <a:p>
            <a:pPr marL="6001">
              <a:spcBef>
                <a:spcPts val="50"/>
              </a:spcBef>
            </a:pPr>
            <a:r>
              <a:rPr sz="975" spc="-10" dirty="0">
                <a:latin typeface="Noto Sans"/>
                <a:cs typeface="Noto Sans"/>
              </a:rPr>
              <a:t>Type </a:t>
            </a:r>
            <a:r>
              <a:rPr sz="975" spc="-2" dirty="0">
                <a:latin typeface="Noto Sans"/>
                <a:cs typeface="Noto Sans"/>
              </a:rPr>
              <a:t>of</a:t>
            </a:r>
            <a:r>
              <a:rPr sz="975" spc="-21" dirty="0">
                <a:latin typeface="Noto Sans"/>
                <a:cs typeface="Noto Sans"/>
              </a:rPr>
              <a:t> </a:t>
            </a:r>
            <a:r>
              <a:rPr sz="975" spc="-5" dirty="0">
                <a:latin typeface="Noto Sans"/>
                <a:cs typeface="Noto Sans"/>
              </a:rPr>
              <a:t>Dataset</a:t>
            </a:r>
            <a:endParaRPr sz="975">
              <a:latin typeface="Noto Sans"/>
              <a:cs typeface="Noto Sans"/>
            </a:endParaRPr>
          </a:p>
        </p:txBody>
      </p:sp>
      <p:sp>
        <p:nvSpPr>
          <p:cNvPr id="46" name="object 46"/>
          <p:cNvSpPr/>
          <p:nvPr/>
        </p:nvSpPr>
        <p:spPr>
          <a:xfrm>
            <a:off x="1607201" y="1884228"/>
            <a:ext cx="1337310" cy="438062"/>
          </a:xfrm>
          <a:prstGeom prst="rect">
            <a:avLst/>
          </a:prstGeom>
          <a:blipFill>
            <a:blip r:embed="rId6" cstate="print"/>
            <a:stretch>
              <a:fillRect/>
            </a:stretch>
          </a:blipFill>
        </p:spPr>
        <p:txBody>
          <a:bodyPr wrap="square" lIns="0" tIns="0" rIns="0" bIns="0" rtlCol="0"/>
          <a:lstStyle/>
          <a:p>
            <a:endParaRPr sz="1350"/>
          </a:p>
        </p:txBody>
      </p:sp>
      <p:sp>
        <p:nvSpPr>
          <p:cNvPr id="47" name="object 47"/>
          <p:cNvSpPr/>
          <p:nvPr/>
        </p:nvSpPr>
        <p:spPr>
          <a:xfrm>
            <a:off x="1695926" y="1945957"/>
            <a:ext cx="1160502" cy="357473"/>
          </a:xfrm>
          <a:prstGeom prst="rect">
            <a:avLst/>
          </a:prstGeom>
          <a:blipFill>
            <a:blip r:embed="rId10" cstate="print"/>
            <a:stretch>
              <a:fillRect/>
            </a:stretch>
          </a:blipFill>
        </p:spPr>
        <p:txBody>
          <a:bodyPr wrap="square" lIns="0" tIns="0" rIns="0" bIns="0" rtlCol="0"/>
          <a:lstStyle/>
          <a:p>
            <a:endParaRPr sz="1350"/>
          </a:p>
        </p:txBody>
      </p:sp>
      <p:sp>
        <p:nvSpPr>
          <p:cNvPr id="48" name="object 48"/>
          <p:cNvSpPr/>
          <p:nvPr/>
        </p:nvSpPr>
        <p:spPr>
          <a:xfrm>
            <a:off x="1632275" y="1896237"/>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4"/>
                </a:lnTo>
                <a:lnTo>
                  <a:pt x="0" y="553720"/>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20"/>
                </a:lnTo>
                <a:lnTo>
                  <a:pt x="3055620" y="110744"/>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49" name="object 49"/>
          <p:cNvSpPr/>
          <p:nvPr/>
        </p:nvSpPr>
        <p:spPr>
          <a:xfrm>
            <a:off x="1632275" y="1896237"/>
            <a:ext cx="1289090" cy="373976"/>
          </a:xfrm>
          <a:custGeom>
            <a:avLst/>
            <a:gdLst/>
            <a:ahLst/>
            <a:cxnLst/>
            <a:rect l="l" t="t" r="r" b="b"/>
            <a:pathLst>
              <a:path w="3055620" h="664845">
                <a:moveTo>
                  <a:pt x="0" y="110744"/>
                </a:moveTo>
                <a:lnTo>
                  <a:pt x="8702" y="67615"/>
                </a:lnTo>
                <a:lnTo>
                  <a:pt x="32435" y="32416"/>
                </a:lnTo>
                <a:lnTo>
                  <a:pt x="67637" y="8695"/>
                </a:lnTo>
                <a:lnTo>
                  <a:pt x="110744" y="0"/>
                </a:lnTo>
                <a:lnTo>
                  <a:pt x="2944876" y="0"/>
                </a:lnTo>
                <a:lnTo>
                  <a:pt x="2988004" y="8695"/>
                </a:lnTo>
                <a:lnTo>
                  <a:pt x="3023203" y="32416"/>
                </a:lnTo>
                <a:lnTo>
                  <a:pt x="3046924" y="67615"/>
                </a:lnTo>
                <a:lnTo>
                  <a:pt x="3055620" y="110744"/>
                </a:lnTo>
                <a:lnTo>
                  <a:pt x="3055620" y="553720"/>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20"/>
                </a:lnTo>
                <a:lnTo>
                  <a:pt x="0" y="110744"/>
                </a:lnTo>
                <a:close/>
              </a:path>
            </a:pathLst>
          </a:custGeom>
          <a:ln w="12191">
            <a:solidFill>
              <a:srgbClr val="FFFFFF"/>
            </a:solidFill>
          </a:ln>
        </p:spPr>
        <p:txBody>
          <a:bodyPr wrap="square" lIns="0" tIns="0" rIns="0" bIns="0" rtlCol="0"/>
          <a:lstStyle/>
          <a:p>
            <a:endParaRPr sz="1350"/>
          </a:p>
        </p:txBody>
      </p:sp>
      <p:sp>
        <p:nvSpPr>
          <p:cNvPr id="50" name="object 50"/>
          <p:cNvSpPr txBox="1"/>
          <p:nvPr/>
        </p:nvSpPr>
        <p:spPr>
          <a:xfrm>
            <a:off x="1777258" y="1981819"/>
            <a:ext cx="1001375" cy="156404"/>
          </a:xfrm>
          <a:prstGeom prst="rect">
            <a:avLst/>
          </a:prstGeom>
        </p:spPr>
        <p:txBody>
          <a:bodyPr vert="horz" wrap="square" lIns="0" tIns="6301" rIns="0" bIns="0" rtlCol="0">
            <a:spAutoFit/>
          </a:bodyPr>
          <a:lstStyle/>
          <a:p>
            <a:pPr marL="6001">
              <a:spcBef>
                <a:spcPts val="50"/>
              </a:spcBef>
            </a:pPr>
            <a:r>
              <a:rPr sz="975" spc="-14" dirty="0">
                <a:latin typeface="Noto Sans"/>
                <a:cs typeface="Noto Sans"/>
              </a:rPr>
              <a:t>Slicing </a:t>
            </a:r>
            <a:r>
              <a:rPr sz="975" spc="-5" dirty="0">
                <a:latin typeface="Noto Sans"/>
                <a:cs typeface="Noto Sans"/>
              </a:rPr>
              <a:t>and</a:t>
            </a:r>
            <a:r>
              <a:rPr sz="975" spc="-17" dirty="0">
                <a:latin typeface="Noto Sans"/>
                <a:cs typeface="Noto Sans"/>
              </a:rPr>
              <a:t> </a:t>
            </a:r>
            <a:r>
              <a:rPr sz="975" spc="-21" dirty="0">
                <a:latin typeface="Noto Sans"/>
                <a:cs typeface="Noto Sans"/>
              </a:rPr>
              <a:t>Indexing</a:t>
            </a:r>
            <a:endParaRPr sz="975">
              <a:latin typeface="Noto Sans"/>
              <a:cs typeface="Noto Sans"/>
            </a:endParaRPr>
          </a:p>
        </p:txBody>
      </p:sp>
      <p:sp>
        <p:nvSpPr>
          <p:cNvPr id="51" name="object 51"/>
          <p:cNvSpPr/>
          <p:nvPr/>
        </p:nvSpPr>
        <p:spPr>
          <a:xfrm>
            <a:off x="1607201" y="2344571"/>
            <a:ext cx="1337310" cy="438062"/>
          </a:xfrm>
          <a:prstGeom prst="rect">
            <a:avLst/>
          </a:prstGeom>
          <a:blipFill>
            <a:blip r:embed="rId6" cstate="print"/>
            <a:stretch>
              <a:fillRect/>
            </a:stretch>
          </a:blipFill>
        </p:spPr>
        <p:txBody>
          <a:bodyPr wrap="square" lIns="0" tIns="0" rIns="0" bIns="0" rtlCol="0"/>
          <a:lstStyle/>
          <a:p>
            <a:endParaRPr sz="1350"/>
          </a:p>
        </p:txBody>
      </p:sp>
      <p:sp>
        <p:nvSpPr>
          <p:cNvPr id="52" name="object 52"/>
          <p:cNvSpPr/>
          <p:nvPr/>
        </p:nvSpPr>
        <p:spPr>
          <a:xfrm>
            <a:off x="1730645" y="2320584"/>
            <a:ext cx="1117426" cy="528916"/>
          </a:xfrm>
          <a:prstGeom prst="rect">
            <a:avLst/>
          </a:prstGeom>
          <a:blipFill>
            <a:blip r:embed="rId11" cstate="print"/>
            <a:stretch>
              <a:fillRect/>
            </a:stretch>
          </a:blipFill>
        </p:spPr>
        <p:txBody>
          <a:bodyPr wrap="square" lIns="0" tIns="0" rIns="0" bIns="0" rtlCol="0"/>
          <a:lstStyle/>
          <a:p>
            <a:endParaRPr sz="1350"/>
          </a:p>
        </p:txBody>
      </p:sp>
      <p:sp>
        <p:nvSpPr>
          <p:cNvPr id="53" name="object 53"/>
          <p:cNvSpPr/>
          <p:nvPr/>
        </p:nvSpPr>
        <p:spPr>
          <a:xfrm>
            <a:off x="1632275" y="2356580"/>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4"/>
                </a:lnTo>
                <a:lnTo>
                  <a:pt x="0" y="553720"/>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20"/>
                </a:lnTo>
                <a:lnTo>
                  <a:pt x="3055620" y="110744"/>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54" name="object 54"/>
          <p:cNvSpPr/>
          <p:nvPr/>
        </p:nvSpPr>
        <p:spPr>
          <a:xfrm>
            <a:off x="1632275" y="2356580"/>
            <a:ext cx="1289090" cy="373976"/>
          </a:xfrm>
          <a:custGeom>
            <a:avLst/>
            <a:gdLst/>
            <a:ahLst/>
            <a:cxnLst/>
            <a:rect l="l" t="t" r="r" b="b"/>
            <a:pathLst>
              <a:path w="3055620" h="664845">
                <a:moveTo>
                  <a:pt x="0" y="110744"/>
                </a:moveTo>
                <a:lnTo>
                  <a:pt x="8702" y="67615"/>
                </a:lnTo>
                <a:lnTo>
                  <a:pt x="32435" y="32416"/>
                </a:lnTo>
                <a:lnTo>
                  <a:pt x="67637" y="8695"/>
                </a:lnTo>
                <a:lnTo>
                  <a:pt x="110744" y="0"/>
                </a:lnTo>
                <a:lnTo>
                  <a:pt x="2944876" y="0"/>
                </a:lnTo>
                <a:lnTo>
                  <a:pt x="2988004" y="8695"/>
                </a:lnTo>
                <a:lnTo>
                  <a:pt x="3023203" y="32416"/>
                </a:lnTo>
                <a:lnTo>
                  <a:pt x="3046924" y="67615"/>
                </a:lnTo>
                <a:lnTo>
                  <a:pt x="3055620" y="110744"/>
                </a:lnTo>
                <a:lnTo>
                  <a:pt x="3055620" y="553720"/>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20"/>
                </a:lnTo>
                <a:lnTo>
                  <a:pt x="0" y="110744"/>
                </a:lnTo>
                <a:close/>
              </a:path>
            </a:pathLst>
          </a:custGeom>
          <a:ln w="12191">
            <a:solidFill>
              <a:srgbClr val="FFFFFF"/>
            </a:solidFill>
          </a:ln>
        </p:spPr>
        <p:txBody>
          <a:bodyPr wrap="square" lIns="0" tIns="0" rIns="0" bIns="0" rtlCol="0"/>
          <a:lstStyle/>
          <a:p>
            <a:endParaRPr sz="1350"/>
          </a:p>
        </p:txBody>
      </p:sp>
      <p:sp>
        <p:nvSpPr>
          <p:cNvPr id="55" name="object 55"/>
          <p:cNvSpPr txBox="1"/>
          <p:nvPr/>
        </p:nvSpPr>
        <p:spPr>
          <a:xfrm>
            <a:off x="1811977" y="2357010"/>
            <a:ext cx="930652" cy="306445"/>
          </a:xfrm>
          <a:prstGeom prst="rect">
            <a:avLst/>
          </a:prstGeom>
        </p:spPr>
        <p:txBody>
          <a:bodyPr vert="horz" wrap="square" lIns="0" tIns="6301" rIns="0" bIns="0" rtlCol="0">
            <a:spAutoFit/>
          </a:bodyPr>
          <a:lstStyle/>
          <a:p>
            <a:pPr marL="261633" marR="2400" indent="-255932">
              <a:spcBef>
                <a:spcPts val="50"/>
              </a:spcBef>
            </a:pPr>
            <a:r>
              <a:rPr sz="975" spc="-14" dirty="0">
                <a:latin typeface="Noto Sans"/>
                <a:cs typeface="Noto Sans"/>
              </a:rPr>
              <a:t>Identifying</a:t>
            </a:r>
            <a:r>
              <a:rPr sz="975" spc="-43" dirty="0">
                <a:latin typeface="Noto Sans"/>
                <a:cs typeface="Noto Sans"/>
              </a:rPr>
              <a:t> </a:t>
            </a:r>
            <a:r>
              <a:rPr sz="975" spc="-5" dirty="0">
                <a:latin typeface="Noto Sans"/>
                <a:cs typeface="Noto Sans"/>
              </a:rPr>
              <a:t>Unique  </a:t>
            </a:r>
            <a:r>
              <a:rPr sz="975" spc="-7" dirty="0">
                <a:latin typeface="Noto Sans"/>
                <a:cs typeface="Noto Sans"/>
              </a:rPr>
              <a:t>Elements</a:t>
            </a:r>
            <a:endParaRPr sz="975">
              <a:latin typeface="Noto Sans"/>
              <a:cs typeface="Noto Sans"/>
            </a:endParaRPr>
          </a:p>
        </p:txBody>
      </p:sp>
      <p:sp>
        <p:nvSpPr>
          <p:cNvPr id="56" name="object 56"/>
          <p:cNvSpPr/>
          <p:nvPr/>
        </p:nvSpPr>
        <p:spPr>
          <a:xfrm>
            <a:off x="1607201" y="2804915"/>
            <a:ext cx="1337310" cy="438919"/>
          </a:xfrm>
          <a:prstGeom prst="rect">
            <a:avLst/>
          </a:prstGeom>
          <a:blipFill>
            <a:blip r:embed="rId8" cstate="print"/>
            <a:stretch>
              <a:fillRect/>
            </a:stretch>
          </a:blipFill>
        </p:spPr>
        <p:txBody>
          <a:bodyPr wrap="square" lIns="0" tIns="0" rIns="0" bIns="0" rtlCol="0"/>
          <a:lstStyle/>
          <a:p>
            <a:endParaRPr sz="1350"/>
          </a:p>
        </p:txBody>
      </p:sp>
      <p:sp>
        <p:nvSpPr>
          <p:cNvPr id="57" name="object 57"/>
          <p:cNvSpPr/>
          <p:nvPr/>
        </p:nvSpPr>
        <p:spPr>
          <a:xfrm>
            <a:off x="1788509" y="2867501"/>
            <a:ext cx="975336" cy="357473"/>
          </a:xfrm>
          <a:prstGeom prst="rect">
            <a:avLst/>
          </a:prstGeom>
          <a:blipFill>
            <a:blip r:embed="rId12" cstate="print"/>
            <a:stretch>
              <a:fillRect/>
            </a:stretch>
          </a:blipFill>
        </p:spPr>
        <p:txBody>
          <a:bodyPr wrap="square" lIns="0" tIns="0" rIns="0" bIns="0" rtlCol="0"/>
          <a:lstStyle/>
          <a:p>
            <a:endParaRPr sz="1350"/>
          </a:p>
        </p:txBody>
      </p:sp>
      <p:sp>
        <p:nvSpPr>
          <p:cNvPr id="58" name="object 58"/>
          <p:cNvSpPr/>
          <p:nvPr/>
        </p:nvSpPr>
        <p:spPr>
          <a:xfrm>
            <a:off x="1632275" y="2816924"/>
            <a:ext cx="1289090" cy="374690"/>
          </a:xfrm>
          <a:custGeom>
            <a:avLst/>
            <a:gdLst/>
            <a:ahLst/>
            <a:cxnLst/>
            <a:rect l="l" t="t" r="r" b="b"/>
            <a:pathLst>
              <a:path w="3055620" h="666114">
                <a:moveTo>
                  <a:pt x="2944622" y="0"/>
                </a:moveTo>
                <a:lnTo>
                  <a:pt x="110998" y="0"/>
                </a:lnTo>
                <a:lnTo>
                  <a:pt x="67792" y="8717"/>
                </a:lnTo>
                <a:lnTo>
                  <a:pt x="32510" y="32496"/>
                </a:lnTo>
                <a:lnTo>
                  <a:pt x="8722" y="67776"/>
                </a:lnTo>
                <a:lnTo>
                  <a:pt x="0" y="110998"/>
                </a:lnTo>
                <a:lnTo>
                  <a:pt x="0" y="554989"/>
                </a:lnTo>
                <a:lnTo>
                  <a:pt x="8722" y="598211"/>
                </a:lnTo>
                <a:lnTo>
                  <a:pt x="32510" y="633491"/>
                </a:lnTo>
                <a:lnTo>
                  <a:pt x="67792" y="657270"/>
                </a:lnTo>
                <a:lnTo>
                  <a:pt x="110998" y="665988"/>
                </a:lnTo>
                <a:lnTo>
                  <a:pt x="2944622" y="665988"/>
                </a:lnTo>
                <a:lnTo>
                  <a:pt x="2987843" y="657270"/>
                </a:lnTo>
                <a:lnTo>
                  <a:pt x="3023123" y="633491"/>
                </a:lnTo>
                <a:lnTo>
                  <a:pt x="3046902" y="598211"/>
                </a:lnTo>
                <a:lnTo>
                  <a:pt x="3055620" y="554989"/>
                </a:lnTo>
                <a:lnTo>
                  <a:pt x="3055620" y="110998"/>
                </a:lnTo>
                <a:lnTo>
                  <a:pt x="3046902" y="67776"/>
                </a:lnTo>
                <a:lnTo>
                  <a:pt x="3023123" y="32496"/>
                </a:lnTo>
                <a:lnTo>
                  <a:pt x="2987843" y="8717"/>
                </a:lnTo>
                <a:lnTo>
                  <a:pt x="2944622" y="0"/>
                </a:lnTo>
                <a:close/>
              </a:path>
            </a:pathLst>
          </a:custGeom>
          <a:solidFill>
            <a:srgbClr val="A6A6A6"/>
          </a:solidFill>
        </p:spPr>
        <p:txBody>
          <a:bodyPr wrap="square" lIns="0" tIns="0" rIns="0" bIns="0" rtlCol="0"/>
          <a:lstStyle/>
          <a:p>
            <a:endParaRPr sz="1350"/>
          </a:p>
        </p:txBody>
      </p:sp>
      <p:sp>
        <p:nvSpPr>
          <p:cNvPr id="59" name="object 59"/>
          <p:cNvSpPr/>
          <p:nvPr/>
        </p:nvSpPr>
        <p:spPr>
          <a:xfrm>
            <a:off x="1632275" y="2816924"/>
            <a:ext cx="1289090" cy="374690"/>
          </a:xfrm>
          <a:custGeom>
            <a:avLst/>
            <a:gdLst/>
            <a:ahLst/>
            <a:cxnLst/>
            <a:rect l="l" t="t" r="r" b="b"/>
            <a:pathLst>
              <a:path w="3055620" h="666114">
                <a:moveTo>
                  <a:pt x="0" y="110998"/>
                </a:moveTo>
                <a:lnTo>
                  <a:pt x="8722" y="67776"/>
                </a:lnTo>
                <a:lnTo>
                  <a:pt x="32510" y="32496"/>
                </a:lnTo>
                <a:lnTo>
                  <a:pt x="67792" y="8717"/>
                </a:lnTo>
                <a:lnTo>
                  <a:pt x="110998" y="0"/>
                </a:lnTo>
                <a:lnTo>
                  <a:pt x="2944622" y="0"/>
                </a:lnTo>
                <a:lnTo>
                  <a:pt x="2987843" y="8717"/>
                </a:lnTo>
                <a:lnTo>
                  <a:pt x="3023123" y="32496"/>
                </a:lnTo>
                <a:lnTo>
                  <a:pt x="3046902" y="67776"/>
                </a:lnTo>
                <a:lnTo>
                  <a:pt x="3055620" y="110998"/>
                </a:lnTo>
                <a:lnTo>
                  <a:pt x="3055620" y="554989"/>
                </a:lnTo>
                <a:lnTo>
                  <a:pt x="3046902" y="598211"/>
                </a:lnTo>
                <a:lnTo>
                  <a:pt x="3023123" y="633491"/>
                </a:lnTo>
                <a:lnTo>
                  <a:pt x="2987843" y="657270"/>
                </a:lnTo>
                <a:lnTo>
                  <a:pt x="2944622" y="665988"/>
                </a:lnTo>
                <a:lnTo>
                  <a:pt x="110998" y="665988"/>
                </a:lnTo>
                <a:lnTo>
                  <a:pt x="67792" y="657270"/>
                </a:lnTo>
                <a:lnTo>
                  <a:pt x="32510" y="633491"/>
                </a:lnTo>
                <a:lnTo>
                  <a:pt x="8722" y="598211"/>
                </a:lnTo>
                <a:lnTo>
                  <a:pt x="0" y="554989"/>
                </a:lnTo>
                <a:lnTo>
                  <a:pt x="0" y="110998"/>
                </a:lnTo>
                <a:close/>
              </a:path>
            </a:pathLst>
          </a:custGeom>
          <a:ln w="12192">
            <a:solidFill>
              <a:srgbClr val="FFFFFF"/>
            </a:solidFill>
          </a:ln>
        </p:spPr>
        <p:txBody>
          <a:bodyPr wrap="square" lIns="0" tIns="0" rIns="0" bIns="0" rtlCol="0"/>
          <a:lstStyle/>
          <a:p>
            <a:endParaRPr sz="1350"/>
          </a:p>
        </p:txBody>
      </p:sp>
      <p:sp>
        <p:nvSpPr>
          <p:cNvPr id="60" name="object 60"/>
          <p:cNvSpPr txBox="1"/>
          <p:nvPr/>
        </p:nvSpPr>
        <p:spPr>
          <a:xfrm>
            <a:off x="1869949" y="2903363"/>
            <a:ext cx="814655" cy="156404"/>
          </a:xfrm>
          <a:prstGeom prst="rect">
            <a:avLst/>
          </a:prstGeom>
        </p:spPr>
        <p:txBody>
          <a:bodyPr vert="horz" wrap="square" lIns="0" tIns="6301" rIns="0" bIns="0" rtlCol="0">
            <a:spAutoFit/>
          </a:bodyPr>
          <a:lstStyle/>
          <a:p>
            <a:pPr marL="6001">
              <a:spcBef>
                <a:spcPts val="50"/>
              </a:spcBef>
            </a:pPr>
            <a:r>
              <a:rPr sz="975" spc="-10" dirty="0">
                <a:latin typeface="Noto Sans"/>
                <a:cs typeface="Noto Sans"/>
              </a:rPr>
              <a:t>Value</a:t>
            </a:r>
            <a:r>
              <a:rPr sz="975" spc="-38" dirty="0">
                <a:latin typeface="Noto Sans"/>
                <a:cs typeface="Noto Sans"/>
              </a:rPr>
              <a:t> </a:t>
            </a:r>
            <a:r>
              <a:rPr sz="975" spc="-7" dirty="0">
                <a:latin typeface="Noto Sans"/>
                <a:cs typeface="Noto Sans"/>
              </a:rPr>
              <a:t>Extraction</a:t>
            </a:r>
            <a:endParaRPr sz="975">
              <a:latin typeface="Noto Sans"/>
              <a:cs typeface="Noto Sans"/>
            </a:endParaRPr>
          </a:p>
        </p:txBody>
      </p:sp>
      <p:sp>
        <p:nvSpPr>
          <p:cNvPr id="61" name="object 61"/>
          <p:cNvSpPr/>
          <p:nvPr/>
        </p:nvSpPr>
        <p:spPr>
          <a:xfrm>
            <a:off x="1607201" y="3266115"/>
            <a:ext cx="1337310" cy="438062"/>
          </a:xfrm>
          <a:prstGeom prst="rect">
            <a:avLst/>
          </a:prstGeom>
          <a:blipFill>
            <a:blip r:embed="rId6" cstate="print"/>
            <a:stretch>
              <a:fillRect/>
            </a:stretch>
          </a:blipFill>
        </p:spPr>
        <p:txBody>
          <a:bodyPr wrap="square" lIns="0" tIns="0" rIns="0" bIns="0" rtlCol="0"/>
          <a:lstStyle/>
          <a:p>
            <a:endParaRPr sz="1350"/>
          </a:p>
        </p:txBody>
      </p:sp>
      <p:sp>
        <p:nvSpPr>
          <p:cNvPr id="62" name="object 62"/>
          <p:cNvSpPr/>
          <p:nvPr/>
        </p:nvSpPr>
        <p:spPr>
          <a:xfrm>
            <a:off x="1844444" y="3327844"/>
            <a:ext cx="862823" cy="357473"/>
          </a:xfrm>
          <a:prstGeom prst="rect">
            <a:avLst/>
          </a:prstGeom>
          <a:blipFill>
            <a:blip r:embed="rId13" cstate="print"/>
            <a:stretch>
              <a:fillRect/>
            </a:stretch>
          </a:blipFill>
        </p:spPr>
        <p:txBody>
          <a:bodyPr wrap="square" lIns="0" tIns="0" rIns="0" bIns="0" rtlCol="0"/>
          <a:lstStyle/>
          <a:p>
            <a:endParaRPr sz="1350"/>
          </a:p>
        </p:txBody>
      </p:sp>
      <p:sp>
        <p:nvSpPr>
          <p:cNvPr id="63" name="object 63"/>
          <p:cNvSpPr/>
          <p:nvPr/>
        </p:nvSpPr>
        <p:spPr>
          <a:xfrm>
            <a:off x="1632275" y="3278124"/>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3"/>
                </a:lnTo>
                <a:lnTo>
                  <a:pt x="0" y="553719"/>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19"/>
                </a:lnTo>
                <a:lnTo>
                  <a:pt x="3055620" y="110743"/>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64" name="object 64"/>
          <p:cNvSpPr/>
          <p:nvPr/>
        </p:nvSpPr>
        <p:spPr>
          <a:xfrm>
            <a:off x="1632275" y="3278124"/>
            <a:ext cx="1289090" cy="373976"/>
          </a:xfrm>
          <a:custGeom>
            <a:avLst/>
            <a:gdLst/>
            <a:ahLst/>
            <a:cxnLst/>
            <a:rect l="l" t="t" r="r" b="b"/>
            <a:pathLst>
              <a:path w="3055620" h="664845">
                <a:moveTo>
                  <a:pt x="0" y="110743"/>
                </a:moveTo>
                <a:lnTo>
                  <a:pt x="8702" y="67615"/>
                </a:lnTo>
                <a:lnTo>
                  <a:pt x="32435" y="32416"/>
                </a:lnTo>
                <a:lnTo>
                  <a:pt x="67637" y="8695"/>
                </a:lnTo>
                <a:lnTo>
                  <a:pt x="110744" y="0"/>
                </a:lnTo>
                <a:lnTo>
                  <a:pt x="2944876" y="0"/>
                </a:lnTo>
                <a:lnTo>
                  <a:pt x="2988004" y="8695"/>
                </a:lnTo>
                <a:lnTo>
                  <a:pt x="3023203" y="32416"/>
                </a:lnTo>
                <a:lnTo>
                  <a:pt x="3046924" y="67615"/>
                </a:lnTo>
                <a:lnTo>
                  <a:pt x="3055620" y="110743"/>
                </a:lnTo>
                <a:lnTo>
                  <a:pt x="3055620" y="553719"/>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19"/>
                </a:lnTo>
                <a:lnTo>
                  <a:pt x="0" y="110743"/>
                </a:lnTo>
                <a:close/>
              </a:path>
            </a:pathLst>
          </a:custGeom>
          <a:ln w="12191">
            <a:solidFill>
              <a:srgbClr val="FFFFFF"/>
            </a:solidFill>
          </a:ln>
        </p:spPr>
        <p:txBody>
          <a:bodyPr wrap="square" lIns="0" tIns="0" rIns="0" bIns="0" rtlCol="0"/>
          <a:lstStyle/>
          <a:p>
            <a:endParaRPr sz="1350"/>
          </a:p>
        </p:txBody>
      </p:sp>
      <p:sp>
        <p:nvSpPr>
          <p:cNvPr id="65" name="object 65"/>
          <p:cNvSpPr txBox="1"/>
          <p:nvPr/>
        </p:nvSpPr>
        <p:spPr>
          <a:xfrm>
            <a:off x="1925884" y="3364064"/>
            <a:ext cx="702141" cy="156101"/>
          </a:xfrm>
          <a:prstGeom prst="rect">
            <a:avLst/>
          </a:prstGeom>
        </p:spPr>
        <p:txBody>
          <a:bodyPr vert="horz" wrap="square" lIns="0" tIns="6001" rIns="0" bIns="0" rtlCol="0">
            <a:spAutoFit/>
          </a:bodyPr>
          <a:lstStyle/>
          <a:p>
            <a:pPr marL="6001">
              <a:spcBef>
                <a:spcPts val="47"/>
              </a:spcBef>
            </a:pPr>
            <a:r>
              <a:rPr sz="975" spc="-10" dirty="0">
                <a:latin typeface="Noto Sans"/>
                <a:cs typeface="Noto Sans"/>
              </a:rPr>
              <a:t>Feature</a:t>
            </a:r>
            <a:r>
              <a:rPr sz="975" spc="-33" dirty="0">
                <a:latin typeface="Noto Sans"/>
                <a:cs typeface="Noto Sans"/>
              </a:rPr>
              <a:t> </a:t>
            </a:r>
            <a:r>
              <a:rPr sz="975" spc="-5" dirty="0">
                <a:latin typeface="Noto Sans"/>
                <a:cs typeface="Noto Sans"/>
              </a:rPr>
              <a:t>Mean</a:t>
            </a:r>
            <a:endParaRPr sz="975">
              <a:latin typeface="Noto Sans"/>
              <a:cs typeface="Noto Sans"/>
            </a:endParaRPr>
          </a:p>
        </p:txBody>
      </p:sp>
      <p:sp>
        <p:nvSpPr>
          <p:cNvPr id="66" name="object 66"/>
          <p:cNvSpPr/>
          <p:nvPr/>
        </p:nvSpPr>
        <p:spPr>
          <a:xfrm>
            <a:off x="1607201" y="3726458"/>
            <a:ext cx="1337310" cy="438062"/>
          </a:xfrm>
          <a:prstGeom prst="rect">
            <a:avLst/>
          </a:prstGeom>
          <a:blipFill>
            <a:blip r:embed="rId6" cstate="print"/>
            <a:stretch>
              <a:fillRect/>
            </a:stretch>
          </a:blipFill>
        </p:spPr>
        <p:txBody>
          <a:bodyPr wrap="square" lIns="0" tIns="0" rIns="0" bIns="0" rtlCol="0"/>
          <a:lstStyle/>
          <a:p>
            <a:endParaRPr sz="1350"/>
          </a:p>
        </p:txBody>
      </p:sp>
      <p:sp>
        <p:nvSpPr>
          <p:cNvPr id="67" name="object 67"/>
          <p:cNvSpPr/>
          <p:nvPr/>
        </p:nvSpPr>
        <p:spPr>
          <a:xfrm>
            <a:off x="1798153" y="3788188"/>
            <a:ext cx="955406" cy="357473"/>
          </a:xfrm>
          <a:prstGeom prst="rect">
            <a:avLst/>
          </a:prstGeom>
          <a:blipFill>
            <a:blip r:embed="rId14" cstate="print"/>
            <a:stretch>
              <a:fillRect/>
            </a:stretch>
          </a:blipFill>
        </p:spPr>
        <p:txBody>
          <a:bodyPr wrap="square" lIns="0" tIns="0" rIns="0" bIns="0" rtlCol="0"/>
          <a:lstStyle/>
          <a:p>
            <a:endParaRPr sz="1350"/>
          </a:p>
        </p:txBody>
      </p:sp>
      <p:sp>
        <p:nvSpPr>
          <p:cNvPr id="68" name="object 68"/>
          <p:cNvSpPr/>
          <p:nvPr/>
        </p:nvSpPr>
        <p:spPr>
          <a:xfrm>
            <a:off x="1632275" y="3738467"/>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4"/>
                </a:lnTo>
                <a:lnTo>
                  <a:pt x="0" y="553720"/>
                </a:lnTo>
                <a:lnTo>
                  <a:pt x="8702" y="596848"/>
                </a:lnTo>
                <a:lnTo>
                  <a:pt x="32435" y="632047"/>
                </a:lnTo>
                <a:lnTo>
                  <a:pt x="67637" y="655768"/>
                </a:lnTo>
                <a:lnTo>
                  <a:pt x="110744" y="664464"/>
                </a:lnTo>
                <a:lnTo>
                  <a:pt x="2944876" y="664464"/>
                </a:lnTo>
                <a:lnTo>
                  <a:pt x="2988004" y="655768"/>
                </a:lnTo>
                <a:lnTo>
                  <a:pt x="3023203" y="632047"/>
                </a:lnTo>
                <a:lnTo>
                  <a:pt x="3046924" y="596848"/>
                </a:lnTo>
                <a:lnTo>
                  <a:pt x="3055620" y="553720"/>
                </a:lnTo>
                <a:lnTo>
                  <a:pt x="3055620" y="110744"/>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69" name="object 69"/>
          <p:cNvSpPr/>
          <p:nvPr/>
        </p:nvSpPr>
        <p:spPr>
          <a:xfrm>
            <a:off x="1632275" y="3738467"/>
            <a:ext cx="1289090" cy="373976"/>
          </a:xfrm>
          <a:custGeom>
            <a:avLst/>
            <a:gdLst/>
            <a:ahLst/>
            <a:cxnLst/>
            <a:rect l="l" t="t" r="r" b="b"/>
            <a:pathLst>
              <a:path w="3055620" h="664845">
                <a:moveTo>
                  <a:pt x="0" y="110744"/>
                </a:moveTo>
                <a:lnTo>
                  <a:pt x="8702" y="67615"/>
                </a:lnTo>
                <a:lnTo>
                  <a:pt x="32435" y="32416"/>
                </a:lnTo>
                <a:lnTo>
                  <a:pt x="67637" y="8695"/>
                </a:lnTo>
                <a:lnTo>
                  <a:pt x="110744" y="0"/>
                </a:lnTo>
                <a:lnTo>
                  <a:pt x="2944876" y="0"/>
                </a:lnTo>
                <a:lnTo>
                  <a:pt x="2988004" y="8695"/>
                </a:lnTo>
                <a:lnTo>
                  <a:pt x="3023203" y="32416"/>
                </a:lnTo>
                <a:lnTo>
                  <a:pt x="3046924" y="67615"/>
                </a:lnTo>
                <a:lnTo>
                  <a:pt x="3055620" y="110744"/>
                </a:lnTo>
                <a:lnTo>
                  <a:pt x="3055620" y="553720"/>
                </a:lnTo>
                <a:lnTo>
                  <a:pt x="3046924" y="596848"/>
                </a:lnTo>
                <a:lnTo>
                  <a:pt x="3023203" y="632047"/>
                </a:lnTo>
                <a:lnTo>
                  <a:pt x="2988004" y="655768"/>
                </a:lnTo>
                <a:lnTo>
                  <a:pt x="2944876" y="664464"/>
                </a:lnTo>
                <a:lnTo>
                  <a:pt x="110744" y="664464"/>
                </a:lnTo>
                <a:lnTo>
                  <a:pt x="67637" y="655768"/>
                </a:lnTo>
                <a:lnTo>
                  <a:pt x="32435" y="632047"/>
                </a:lnTo>
                <a:lnTo>
                  <a:pt x="8702" y="596848"/>
                </a:lnTo>
                <a:lnTo>
                  <a:pt x="0" y="553720"/>
                </a:lnTo>
                <a:lnTo>
                  <a:pt x="0" y="110744"/>
                </a:lnTo>
                <a:close/>
              </a:path>
            </a:pathLst>
          </a:custGeom>
          <a:ln w="12191">
            <a:solidFill>
              <a:srgbClr val="FFFFFF"/>
            </a:solidFill>
          </a:ln>
        </p:spPr>
        <p:txBody>
          <a:bodyPr wrap="square" lIns="0" tIns="0" rIns="0" bIns="0" rtlCol="0"/>
          <a:lstStyle/>
          <a:p>
            <a:endParaRPr sz="1350"/>
          </a:p>
        </p:txBody>
      </p:sp>
      <p:sp>
        <p:nvSpPr>
          <p:cNvPr id="70" name="object 70"/>
          <p:cNvSpPr txBox="1"/>
          <p:nvPr/>
        </p:nvSpPr>
        <p:spPr>
          <a:xfrm>
            <a:off x="1879591" y="3824906"/>
            <a:ext cx="794564" cy="156101"/>
          </a:xfrm>
          <a:prstGeom prst="rect">
            <a:avLst/>
          </a:prstGeom>
        </p:spPr>
        <p:txBody>
          <a:bodyPr vert="horz" wrap="square" lIns="0" tIns="6001" rIns="0" bIns="0" rtlCol="0">
            <a:spAutoFit/>
          </a:bodyPr>
          <a:lstStyle/>
          <a:p>
            <a:pPr marL="6001">
              <a:spcBef>
                <a:spcPts val="47"/>
              </a:spcBef>
            </a:pPr>
            <a:r>
              <a:rPr sz="975" spc="-10" dirty="0">
                <a:latin typeface="Noto Sans"/>
                <a:cs typeface="Noto Sans"/>
              </a:rPr>
              <a:t>Feature</a:t>
            </a:r>
            <a:r>
              <a:rPr sz="975" spc="-33" dirty="0">
                <a:latin typeface="Noto Sans"/>
                <a:cs typeface="Noto Sans"/>
              </a:rPr>
              <a:t> </a:t>
            </a:r>
            <a:r>
              <a:rPr sz="975" spc="-5" dirty="0">
                <a:latin typeface="Noto Sans"/>
                <a:cs typeface="Noto Sans"/>
              </a:rPr>
              <a:t>Median</a:t>
            </a:r>
            <a:endParaRPr sz="975">
              <a:latin typeface="Noto Sans"/>
              <a:cs typeface="Noto Sans"/>
            </a:endParaRPr>
          </a:p>
        </p:txBody>
      </p:sp>
      <p:sp>
        <p:nvSpPr>
          <p:cNvPr id="71" name="object 71"/>
          <p:cNvSpPr/>
          <p:nvPr/>
        </p:nvSpPr>
        <p:spPr>
          <a:xfrm>
            <a:off x="1607201" y="4186809"/>
            <a:ext cx="1337310" cy="438919"/>
          </a:xfrm>
          <a:prstGeom prst="rect">
            <a:avLst/>
          </a:prstGeom>
          <a:blipFill>
            <a:blip r:embed="rId8" cstate="print"/>
            <a:stretch>
              <a:fillRect/>
            </a:stretch>
          </a:blipFill>
        </p:spPr>
        <p:txBody>
          <a:bodyPr wrap="square" lIns="0" tIns="0" rIns="0" bIns="0" rtlCol="0"/>
          <a:lstStyle/>
          <a:p>
            <a:endParaRPr sz="1350"/>
          </a:p>
        </p:txBody>
      </p:sp>
      <p:sp>
        <p:nvSpPr>
          <p:cNvPr id="72" name="object 72"/>
          <p:cNvSpPr/>
          <p:nvPr/>
        </p:nvSpPr>
        <p:spPr>
          <a:xfrm>
            <a:off x="1841873" y="4249389"/>
            <a:ext cx="867966" cy="357473"/>
          </a:xfrm>
          <a:prstGeom prst="rect">
            <a:avLst/>
          </a:prstGeom>
          <a:blipFill>
            <a:blip r:embed="rId15" cstate="print"/>
            <a:stretch>
              <a:fillRect/>
            </a:stretch>
          </a:blipFill>
        </p:spPr>
        <p:txBody>
          <a:bodyPr wrap="square" lIns="0" tIns="0" rIns="0" bIns="0" rtlCol="0"/>
          <a:lstStyle/>
          <a:p>
            <a:endParaRPr sz="1350"/>
          </a:p>
        </p:txBody>
      </p:sp>
      <p:sp>
        <p:nvSpPr>
          <p:cNvPr id="73" name="object 73"/>
          <p:cNvSpPr/>
          <p:nvPr/>
        </p:nvSpPr>
        <p:spPr>
          <a:xfrm>
            <a:off x="1632275" y="4198811"/>
            <a:ext cx="1289090" cy="374690"/>
          </a:xfrm>
          <a:custGeom>
            <a:avLst/>
            <a:gdLst/>
            <a:ahLst/>
            <a:cxnLst/>
            <a:rect l="l" t="t" r="r" b="b"/>
            <a:pathLst>
              <a:path w="3055620" h="666115">
                <a:moveTo>
                  <a:pt x="2944622" y="0"/>
                </a:moveTo>
                <a:lnTo>
                  <a:pt x="110998" y="0"/>
                </a:lnTo>
                <a:lnTo>
                  <a:pt x="67792" y="8717"/>
                </a:lnTo>
                <a:lnTo>
                  <a:pt x="32510" y="32496"/>
                </a:lnTo>
                <a:lnTo>
                  <a:pt x="8722" y="67776"/>
                </a:lnTo>
                <a:lnTo>
                  <a:pt x="0" y="110998"/>
                </a:lnTo>
                <a:lnTo>
                  <a:pt x="0" y="554990"/>
                </a:lnTo>
                <a:lnTo>
                  <a:pt x="8722" y="598195"/>
                </a:lnTo>
                <a:lnTo>
                  <a:pt x="32510" y="633477"/>
                </a:lnTo>
                <a:lnTo>
                  <a:pt x="67792" y="657265"/>
                </a:lnTo>
                <a:lnTo>
                  <a:pt x="110998" y="665988"/>
                </a:lnTo>
                <a:lnTo>
                  <a:pt x="2944622" y="665988"/>
                </a:lnTo>
                <a:lnTo>
                  <a:pt x="2987843" y="657265"/>
                </a:lnTo>
                <a:lnTo>
                  <a:pt x="3023123" y="633477"/>
                </a:lnTo>
                <a:lnTo>
                  <a:pt x="3046902" y="598195"/>
                </a:lnTo>
                <a:lnTo>
                  <a:pt x="3055620" y="554990"/>
                </a:lnTo>
                <a:lnTo>
                  <a:pt x="3055620" y="110998"/>
                </a:lnTo>
                <a:lnTo>
                  <a:pt x="3046902" y="67776"/>
                </a:lnTo>
                <a:lnTo>
                  <a:pt x="3023123" y="32496"/>
                </a:lnTo>
                <a:lnTo>
                  <a:pt x="2987843" y="8717"/>
                </a:lnTo>
                <a:lnTo>
                  <a:pt x="2944622" y="0"/>
                </a:lnTo>
                <a:close/>
              </a:path>
            </a:pathLst>
          </a:custGeom>
          <a:solidFill>
            <a:srgbClr val="A6A6A6"/>
          </a:solidFill>
        </p:spPr>
        <p:txBody>
          <a:bodyPr wrap="square" lIns="0" tIns="0" rIns="0" bIns="0" rtlCol="0"/>
          <a:lstStyle/>
          <a:p>
            <a:endParaRPr sz="1350"/>
          </a:p>
        </p:txBody>
      </p:sp>
      <p:sp>
        <p:nvSpPr>
          <p:cNvPr id="74" name="object 74"/>
          <p:cNvSpPr/>
          <p:nvPr/>
        </p:nvSpPr>
        <p:spPr>
          <a:xfrm>
            <a:off x="1632275" y="4198811"/>
            <a:ext cx="1289090" cy="374690"/>
          </a:xfrm>
          <a:custGeom>
            <a:avLst/>
            <a:gdLst/>
            <a:ahLst/>
            <a:cxnLst/>
            <a:rect l="l" t="t" r="r" b="b"/>
            <a:pathLst>
              <a:path w="3055620" h="666115">
                <a:moveTo>
                  <a:pt x="0" y="110998"/>
                </a:moveTo>
                <a:lnTo>
                  <a:pt x="8722" y="67776"/>
                </a:lnTo>
                <a:lnTo>
                  <a:pt x="32510" y="32496"/>
                </a:lnTo>
                <a:lnTo>
                  <a:pt x="67792" y="8717"/>
                </a:lnTo>
                <a:lnTo>
                  <a:pt x="110998" y="0"/>
                </a:lnTo>
                <a:lnTo>
                  <a:pt x="2944622" y="0"/>
                </a:lnTo>
                <a:lnTo>
                  <a:pt x="2987843" y="8717"/>
                </a:lnTo>
                <a:lnTo>
                  <a:pt x="3023123" y="32496"/>
                </a:lnTo>
                <a:lnTo>
                  <a:pt x="3046902" y="67776"/>
                </a:lnTo>
                <a:lnTo>
                  <a:pt x="3055620" y="110998"/>
                </a:lnTo>
                <a:lnTo>
                  <a:pt x="3055620" y="554990"/>
                </a:lnTo>
                <a:lnTo>
                  <a:pt x="3046902" y="598195"/>
                </a:lnTo>
                <a:lnTo>
                  <a:pt x="3023123" y="633477"/>
                </a:lnTo>
                <a:lnTo>
                  <a:pt x="2987843" y="657265"/>
                </a:lnTo>
                <a:lnTo>
                  <a:pt x="2944622" y="665988"/>
                </a:lnTo>
                <a:lnTo>
                  <a:pt x="110998" y="665988"/>
                </a:lnTo>
                <a:lnTo>
                  <a:pt x="67792" y="657265"/>
                </a:lnTo>
                <a:lnTo>
                  <a:pt x="32510" y="633477"/>
                </a:lnTo>
                <a:lnTo>
                  <a:pt x="8722" y="598195"/>
                </a:lnTo>
                <a:lnTo>
                  <a:pt x="0" y="554990"/>
                </a:lnTo>
                <a:lnTo>
                  <a:pt x="0" y="110998"/>
                </a:lnTo>
                <a:close/>
              </a:path>
            </a:pathLst>
          </a:custGeom>
          <a:ln w="12192">
            <a:solidFill>
              <a:srgbClr val="FFFFFF"/>
            </a:solidFill>
          </a:ln>
        </p:spPr>
        <p:txBody>
          <a:bodyPr wrap="square" lIns="0" tIns="0" rIns="0" bIns="0" rtlCol="0"/>
          <a:lstStyle/>
          <a:p>
            <a:endParaRPr sz="1350"/>
          </a:p>
        </p:txBody>
      </p:sp>
      <p:sp>
        <p:nvSpPr>
          <p:cNvPr id="75" name="object 75"/>
          <p:cNvSpPr txBox="1"/>
          <p:nvPr/>
        </p:nvSpPr>
        <p:spPr>
          <a:xfrm>
            <a:off x="1923312" y="4285622"/>
            <a:ext cx="706963" cy="306142"/>
          </a:xfrm>
          <a:prstGeom prst="rect">
            <a:avLst/>
          </a:prstGeom>
        </p:spPr>
        <p:txBody>
          <a:bodyPr vert="horz" wrap="square" lIns="0" tIns="6001" rIns="0" bIns="0" rtlCol="0">
            <a:spAutoFit/>
          </a:bodyPr>
          <a:lstStyle/>
          <a:p>
            <a:pPr marL="6001">
              <a:spcBef>
                <a:spcPts val="47"/>
              </a:spcBef>
            </a:pPr>
            <a:r>
              <a:rPr sz="975" spc="-10" dirty="0">
                <a:latin typeface="Noto Sans"/>
                <a:cs typeface="Noto Sans"/>
              </a:rPr>
              <a:t>Feature</a:t>
            </a:r>
            <a:r>
              <a:rPr sz="975" spc="-33" dirty="0">
                <a:latin typeface="Noto Sans"/>
                <a:cs typeface="Noto Sans"/>
              </a:rPr>
              <a:t> </a:t>
            </a:r>
            <a:r>
              <a:rPr sz="975" spc="-2" dirty="0">
                <a:latin typeface="Noto Sans"/>
                <a:cs typeface="Noto Sans"/>
              </a:rPr>
              <a:t>Mode</a:t>
            </a:r>
            <a:endParaRPr sz="975">
              <a:latin typeface="Noto Sans"/>
              <a:cs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95168"/>
            <a:ext cx="6858000" cy="375391"/>
          </a:xfrm>
          <a:prstGeom prst="rect">
            <a:avLst/>
          </a:prstGeom>
        </p:spPr>
        <p:txBody>
          <a:bodyPr vert="horz" wrap="square" lIns="0" tIns="6001" rIns="0" bIns="0" rtlCol="0">
            <a:spAutoFit/>
          </a:bodyPr>
          <a:lstStyle/>
          <a:p>
            <a:pPr marL="6001">
              <a:spcBef>
                <a:spcPts val="47"/>
              </a:spcBef>
            </a:pPr>
            <a:r>
              <a:rPr sz="2400" spc="104" dirty="0"/>
              <a:t>Data </a:t>
            </a:r>
            <a:r>
              <a:rPr sz="2400" spc="62" dirty="0"/>
              <a:t>Exploration </a:t>
            </a:r>
            <a:r>
              <a:rPr sz="2400" spc="35" dirty="0"/>
              <a:t>Techniques</a:t>
            </a:r>
            <a:r>
              <a:rPr sz="2400" spc="-253" dirty="0"/>
              <a:t> </a:t>
            </a:r>
            <a:r>
              <a:rPr sz="2400" spc="43" dirty="0"/>
              <a:t>(Contd.)</a:t>
            </a:r>
          </a:p>
        </p:txBody>
      </p:sp>
      <p:sp>
        <p:nvSpPr>
          <p:cNvPr id="3" name="object 3"/>
          <p:cNvSpPr/>
          <p:nvPr/>
        </p:nvSpPr>
        <p:spPr>
          <a:xfrm>
            <a:off x="3377529" y="793385"/>
            <a:ext cx="0" cy="4104085"/>
          </a:xfrm>
          <a:custGeom>
            <a:avLst/>
            <a:gdLst/>
            <a:ahLst/>
            <a:cxnLst/>
            <a:rect l="l" t="t" r="r" b="b"/>
            <a:pathLst>
              <a:path h="7296150">
                <a:moveTo>
                  <a:pt x="0" y="0"/>
                </a:moveTo>
                <a:lnTo>
                  <a:pt x="0" y="7296150"/>
                </a:lnTo>
              </a:path>
            </a:pathLst>
          </a:custGeom>
          <a:ln w="38100">
            <a:solidFill>
              <a:srgbClr val="00AFEF"/>
            </a:solidFill>
            <a:prstDash val="lgDash"/>
          </a:ln>
        </p:spPr>
        <p:txBody>
          <a:bodyPr wrap="square" lIns="0" tIns="0" rIns="0" bIns="0" rtlCol="0"/>
          <a:lstStyle/>
          <a:p>
            <a:endParaRPr sz="1350"/>
          </a:p>
        </p:txBody>
      </p:sp>
      <p:sp>
        <p:nvSpPr>
          <p:cNvPr id="4" name="object 4"/>
          <p:cNvSpPr txBox="1"/>
          <p:nvPr/>
        </p:nvSpPr>
        <p:spPr>
          <a:xfrm>
            <a:off x="3548926" y="1196293"/>
            <a:ext cx="3555176" cy="375391"/>
          </a:xfrm>
          <a:prstGeom prst="rect">
            <a:avLst/>
          </a:prstGeom>
        </p:spPr>
        <p:txBody>
          <a:bodyPr vert="horz" wrap="square" lIns="0" tIns="6001" rIns="0" bIns="0" rtlCol="0">
            <a:spAutoFit/>
          </a:bodyPr>
          <a:lstStyle/>
          <a:p>
            <a:pPr marL="6001" marR="2400">
              <a:spcBef>
                <a:spcPts val="47"/>
              </a:spcBef>
            </a:pPr>
            <a:r>
              <a:rPr sz="1200" spc="-19" dirty="0">
                <a:latin typeface="Noto Sans"/>
                <a:cs typeface="Noto Sans"/>
              </a:rPr>
              <a:t>You </a:t>
            </a:r>
            <a:r>
              <a:rPr sz="1200" spc="-5" dirty="0">
                <a:latin typeface="Noto Sans"/>
                <a:cs typeface="Noto Sans"/>
              </a:rPr>
              <a:t>can use </a:t>
            </a:r>
            <a:r>
              <a:rPr sz="1200" spc="-7" dirty="0">
                <a:latin typeface="Noto Sans"/>
                <a:cs typeface="Noto Sans"/>
              </a:rPr>
              <a:t>the </a:t>
            </a:r>
            <a:r>
              <a:rPr sz="1200" spc="-28" dirty="0">
                <a:latin typeface="Noto Sans"/>
                <a:cs typeface="Noto Sans"/>
              </a:rPr>
              <a:t>: </a:t>
            </a:r>
            <a:r>
              <a:rPr sz="1200" spc="-7" dirty="0">
                <a:latin typeface="Noto Sans"/>
                <a:cs typeface="Noto Sans"/>
              </a:rPr>
              <a:t>operator with the start </a:t>
            </a:r>
            <a:r>
              <a:rPr sz="1200" spc="-10" dirty="0">
                <a:latin typeface="Noto Sans"/>
                <a:cs typeface="Noto Sans"/>
              </a:rPr>
              <a:t>index </a:t>
            </a:r>
            <a:r>
              <a:rPr sz="1200" spc="-2" dirty="0">
                <a:latin typeface="Noto Sans"/>
                <a:cs typeface="Noto Sans"/>
              </a:rPr>
              <a:t>on </a:t>
            </a:r>
            <a:r>
              <a:rPr sz="1200" spc="-5" dirty="0">
                <a:latin typeface="Noto Sans"/>
                <a:cs typeface="Noto Sans"/>
              </a:rPr>
              <a:t>left and end </a:t>
            </a:r>
            <a:r>
              <a:rPr sz="1200" spc="-10" dirty="0">
                <a:latin typeface="Noto Sans"/>
                <a:cs typeface="Noto Sans"/>
              </a:rPr>
              <a:t>index </a:t>
            </a:r>
            <a:r>
              <a:rPr sz="1200" spc="-2" dirty="0">
                <a:latin typeface="Noto Sans"/>
                <a:cs typeface="Noto Sans"/>
              </a:rPr>
              <a:t>on  </a:t>
            </a:r>
            <a:r>
              <a:rPr sz="1200" spc="-21" dirty="0">
                <a:latin typeface="Noto Sans"/>
                <a:cs typeface="Noto Sans"/>
              </a:rPr>
              <a:t>right </a:t>
            </a:r>
            <a:r>
              <a:rPr sz="1200" spc="-2" dirty="0">
                <a:latin typeface="Noto Sans"/>
                <a:cs typeface="Noto Sans"/>
              </a:rPr>
              <a:t>of </a:t>
            </a:r>
            <a:r>
              <a:rPr sz="1200" spc="-10" dirty="0">
                <a:latin typeface="Noto Sans"/>
                <a:cs typeface="Noto Sans"/>
              </a:rPr>
              <a:t>it </a:t>
            </a:r>
            <a:r>
              <a:rPr sz="1200" spc="-5" dirty="0">
                <a:latin typeface="Noto Sans"/>
                <a:cs typeface="Noto Sans"/>
              </a:rPr>
              <a:t>to </a:t>
            </a:r>
            <a:r>
              <a:rPr sz="1200" spc="-7" dirty="0">
                <a:latin typeface="Noto Sans"/>
                <a:cs typeface="Noto Sans"/>
              </a:rPr>
              <a:t>output the </a:t>
            </a:r>
            <a:r>
              <a:rPr sz="1200" spc="-12" dirty="0">
                <a:latin typeface="Noto Sans"/>
                <a:cs typeface="Noto Sans"/>
              </a:rPr>
              <a:t>corresponding</a:t>
            </a:r>
            <a:r>
              <a:rPr sz="1200" spc="31" dirty="0">
                <a:latin typeface="Noto Sans"/>
                <a:cs typeface="Noto Sans"/>
              </a:rPr>
              <a:t> </a:t>
            </a:r>
            <a:r>
              <a:rPr sz="1200" spc="-5" dirty="0">
                <a:latin typeface="Noto Sans"/>
                <a:cs typeface="Noto Sans"/>
              </a:rPr>
              <a:t>slice.</a:t>
            </a:r>
            <a:endParaRPr sz="1200" dirty="0">
              <a:latin typeface="Noto Sans"/>
              <a:cs typeface="Noto Sans"/>
            </a:endParaRPr>
          </a:p>
        </p:txBody>
      </p:sp>
      <p:sp>
        <p:nvSpPr>
          <p:cNvPr id="11" name="object 11"/>
          <p:cNvSpPr/>
          <p:nvPr/>
        </p:nvSpPr>
        <p:spPr>
          <a:xfrm>
            <a:off x="3554016" y="3591020"/>
            <a:ext cx="3765203" cy="264319"/>
          </a:xfrm>
          <a:custGeom>
            <a:avLst/>
            <a:gdLst/>
            <a:ahLst/>
            <a:cxnLst/>
            <a:rect l="l" t="t" r="r" b="b"/>
            <a:pathLst>
              <a:path w="8924925" h="469900">
                <a:moveTo>
                  <a:pt x="0" y="469392"/>
                </a:moveTo>
                <a:lnTo>
                  <a:pt x="8924544" y="469392"/>
                </a:lnTo>
                <a:lnTo>
                  <a:pt x="8924544" y="0"/>
                </a:lnTo>
                <a:lnTo>
                  <a:pt x="0" y="0"/>
                </a:lnTo>
                <a:lnTo>
                  <a:pt x="0" y="469392"/>
                </a:lnTo>
                <a:close/>
              </a:path>
            </a:pathLst>
          </a:custGeom>
          <a:solidFill>
            <a:srgbClr val="25B7C8"/>
          </a:solidFill>
        </p:spPr>
        <p:txBody>
          <a:bodyPr wrap="square" lIns="0" tIns="0" rIns="0" bIns="0" rtlCol="0"/>
          <a:lstStyle/>
          <a:p>
            <a:endParaRPr sz="1350"/>
          </a:p>
        </p:txBody>
      </p:sp>
      <p:sp>
        <p:nvSpPr>
          <p:cNvPr id="12" name="object 12"/>
          <p:cNvSpPr/>
          <p:nvPr/>
        </p:nvSpPr>
        <p:spPr>
          <a:xfrm>
            <a:off x="3554016" y="3591020"/>
            <a:ext cx="3765203" cy="264319"/>
          </a:xfrm>
          <a:custGeom>
            <a:avLst/>
            <a:gdLst/>
            <a:ahLst/>
            <a:cxnLst/>
            <a:rect l="l" t="t" r="r" b="b"/>
            <a:pathLst>
              <a:path w="8924925" h="469900">
                <a:moveTo>
                  <a:pt x="0" y="469392"/>
                </a:moveTo>
                <a:lnTo>
                  <a:pt x="8924544" y="469392"/>
                </a:lnTo>
                <a:lnTo>
                  <a:pt x="8924544" y="0"/>
                </a:lnTo>
                <a:lnTo>
                  <a:pt x="0" y="0"/>
                </a:lnTo>
                <a:lnTo>
                  <a:pt x="0" y="469392"/>
                </a:lnTo>
                <a:close/>
              </a:path>
            </a:pathLst>
          </a:custGeom>
          <a:ln w="12192">
            <a:solidFill>
              <a:srgbClr val="25B7C8"/>
            </a:solidFill>
          </a:ln>
        </p:spPr>
        <p:txBody>
          <a:bodyPr wrap="square" lIns="0" tIns="0" rIns="0" bIns="0" rtlCol="0"/>
          <a:lstStyle/>
          <a:p>
            <a:endParaRPr sz="1350"/>
          </a:p>
        </p:txBody>
      </p:sp>
      <p:sp>
        <p:nvSpPr>
          <p:cNvPr id="13" name="object 13"/>
          <p:cNvSpPr/>
          <p:nvPr/>
        </p:nvSpPr>
        <p:spPr>
          <a:xfrm>
            <a:off x="5409533" y="3541729"/>
            <a:ext cx="54650" cy="93440"/>
          </a:xfrm>
          <a:prstGeom prst="rect">
            <a:avLst/>
          </a:prstGeom>
          <a:blipFill>
            <a:blip r:embed="rId2" cstate="print"/>
            <a:stretch>
              <a:fillRect/>
            </a:stretch>
          </a:blipFill>
        </p:spPr>
        <p:txBody>
          <a:bodyPr wrap="square" lIns="0" tIns="0" rIns="0" bIns="0" rtlCol="0"/>
          <a:lstStyle/>
          <a:p>
            <a:endParaRPr sz="1350"/>
          </a:p>
        </p:txBody>
      </p:sp>
      <p:sp>
        <p:nvSpPr>
          <p:cNvPr id="14" name="object 14"/>
          <p:cNvSpPr/>
          <p:nvPr/>
        </p:nvSpPr>
        <p:spPr>
          <a:xfrm>
            <a:off x="5335596" y="3563588"/>
            <a:ext cx="201454" cy="31075"/>
          </a:xfrm>
          <a:custGeom>
            <a:avLst/>
            <a:gdLst/>
            <a:ahLst/>
            <a:cxnLst/>
            <a:rect l="l" t="t" r="r" b="b"/>
            <a:pathLst>
              <a:path w="477520" h="55245">
                <a:moveTo>
                  <a:pt x="238505" y="0"/>
                </a:moveTo>
                <a:lnTo>
                  <a:pt x="0" y="54863"/>
                </a:lnTo>
                <a:lnTo>
                  <a:pt x="477012" y="54863"/>
                </a:lnTo>
                <a:lnTo>
                  <a:pt x="238505" y="0"/>
                </a:lnTo>
                <a:close/>
              </a:path>
            </a:pathLst>
          </a:custGeom>
          <a:solidFill>
            <a:srgbClr val="25B7C8"/>
          </a:solidFill>
        </p:spPr>
        <p:txBody>
          <a:bodyPr wrap="square" lIns="0" tIns="0" rIns="0" bIns="0" rtlCol="0"/>
          <a:lstStyle/>
          <a:p>
            <a:endParaRPr sz="1350"/>
          </a:p>
        </p:txBody>
      </p:sp>
      <p:sp>
        <p:nvSpPr>
          <p:cNvPr id="15" name="object 15"/>
          <p:cNvSpPr/>
          <p:nvPr/>
        </p:nvSpPr>
        <p:spPr>
          <a:xfrm>
            <a:off x="5335596" y="3563588"/>
            <a:ext cx="201454" cy="31075"/>
          </a:xfrm>
          <a:custGeom>
            <a:avLst/>
            <a:gdLst/>
            <a:ahLst/>
            <a:cxnLst/>
            <a:rect l="l" t="t" r="r" b="b"/>
            <a:pathLst>
              <a:path w="477520" h="55245">
                <a:moveTo>
                  <a:pt x="0" y="54863"/>
                </a:moveTo>
                <a:lnTo>
                  <a:pt x="238505" y="0"/>
                </a:lnTo>
                <a:lnTo>
                  <a:pt x="477012" y="54863"/>
                </a:lnTo>
                <a:lnTo>
                  <a:pt x="0" y="54863"/>
                </a:lnTo>
                <a:close/>
              </a:path>
            </a:pathLst>
          </a:custGeom>
          <a:ln w="12192">
            <a:solidFill>
              <a:srgbClr val="25B7C8"/>
            </a:solidFill>
          </a:ln>
        </p:spPr>
        <p:txBody>
          <a:bodyPr wrap="square" lIns="0" tIns="0" rIns="0" bIns="0" rtlCol="0"/>
          <a:lstStyle/>
          <a:p>
            <a:endParaRPr sz="1350"/>
          </a:p>
        </p:txBody>
      </p:sp>
      <p:sp>
        <p:nvSpPr>
          <p:cNvPr id="16" name="object 16"/>
          <p:cNvSpPr/>
          <p:nvPr/>
        </p:nvSpPr>
        <p:spPr>
          <a:xfrm>
            <a:off x="3586806" y="3599594"/>
            <a:ext cx="3699034" cy="246102"/>
          </a:xfrm>
          <a:custGeom>
            <a:avLst/>
            <a:gdLst/>
            <a:ahLst/>
            <a:cxnLst/>
            <a:rect l="l" t="t" r="r" b="b"/>
            <a:pathLst>
              <a:path w="8768080" h="437515">
                <a:moveTo>
                  <a:pt x="0" y="437388"/>
                </a:moveTo>
                <a:lnTo>
                  <a:pt x="8767572" y="437388"/>
                </a:lnTo>
                <a:lnTo>
                  <a:pt x="8767572" y="0"/>
                </a:lnTo>
                <a:lnTo>
                  <a:pt x="0" y="0"/>
                </a:lnTo>
                <a:lnTo>
                  <a:pt x="0" y="437388"/>
                </a:lnTo>
                <a:close/>
              </a:path>
            </a:pathLst>
          </a:custGeom>
          <a:solidFill>
            <a:srgbClr val="F1F1F1"/>
          </a:solidFill>
        </p:spPr>
        <p:txBody>
          <a:bodyPr wrap="square" lIns="0" tIns="0" rIns="0" bIns="0" rtlCol="0"/>
          <a:lstStyle/>
          <a:p>
            <a:endParaRPr sz="1350"/>
          </a:p>
        </p:txBody>
      </p:sp>
      <p:sp>
        <p:nvSpPr>
          <p:cNvPr id="17" name="object 17"/>
          <p:cNvSpPr/>
          <p:nvPr/>
        </p:nvSpPr>
        <p:spPr>
          <a:xfrm>
            <a:off x="3586806" y="3599594"/>
            <a:ext cx="3699034" cy="246102"/>
          </a:xfrm>
          <a:custGeom>
            <a:avLst/>
            <a:gdLst/>
            <a:ahLst/>
            <a:cxnLst/>
            <a:rect l="l" t="t" r="r" b="b"/>
            <a:pathLst>
              <a:path w="8768080" h="437515">
                <a:moveTo>
                  <a:pt x="0" y="437388"/>
                </a:moveTo>
                <a:lnTo>
                  <a:pt x="8767572" y="437388"/>
                </a:lnTo>
                <a:lnTo>
                  <a:pt x="8767572" y="0"/>
                </a:lnTo>
                <a:lnTo>
                  <a:pt x="0" y="0"/>
                </a:lnTo>
                <a:lnTo>
                  <a:pt x="0" y="437388"/>
                </a:lnTo>
                <a:close/>
              </a:path>
            </a:pathLst>
          </a:custGeom>
          <a:ln w="12192">
            <a:solidFill>
              <a:srgbClr val="25B7C8"/>
            </a:solidFill>
          </a:ln>
        </p:spPr>
        <p:txBody>
          <a:bodyPr wrap="square" lIns="0" tIns="0" rIns="0" bIns="0" rtlCol="0"/>
          <a:lstStyle/>
          <a:p>
            <a:endParaRPr sz="1350"/>
          </a:p>
        </p:txBody>
      </p:sp>
      <p:sp>
        <p:nvSpPr>
          <p:cNvPr id="18" name="object 18"/>
          <p:cNvSpPr txBox="1"/>
          <p:nvPr/>
        </p:nvSpPr>
        <p:spPr>
          <a:xfrm>
            <a:off x="3586806" y="3592636"/>
            <a:ext cx="3699034" cy="179184"/>
          </a:xfrm>
          <a:prstGeom prst="rect">
            <a:avLst/>
          </a:prstGeom>
        </p:spPr>
        <p:txBody>
          <a:bodyPr vert="horz" wrap="square" lIns="0" tIns="6001" rIns="0" bIns="0" rtlCol="0">
            <a:spAutoFit/>
          </a:bodyPr>
          <a:lstStyle/>
          <a:p>
            <a:pPr marL="1200" algn="ctr">
              <a:spcBef>
                <a:spcPts val="47"/>
              </a:spcBef>
            </a:pPr>
            <a:r>
              <a:rPr sz="1125" spc="-5" dirty="0">
                <a:solidFill>
                  <a:srgbClr val="252525"/>
                </a:solidFill>
                <a:latin typeface="Courier New"/>
                <a:cs typeface="Courier New"/>
              </a:rPr>
              <a:t>df.iloc[:,1:3]</a:t>
            </a:r>
            <a:endParaRPr sz="1125">
              <a:latin typeface="Courier New"/>
              <a:cs typeface="Courier New"/>
            </a:endParaRPr>
          </a:p>
        </p:txBody>
      </p:sp>
      <p:sp>
        <p:nvSpPr>
          <p:cNvPr id="24" name="object 24"/>
          <p:cNvSpPr/>
          <p:nvPr/>
        </p:nvSpPr>
        <p:spPr>
          <a:xfrm>
            <a:off x="3554016" y="2288857"/>
            <a:ext cx="3765203" cy="264319"/>
          </a:xfrm>
          <a:custGeom>
            <a:avLst/>
            <a:gdLst/>
            <a:ahLst/>
            <a:cxnLst/>
            <a:rect l="l" t="t" r="r" b="b"/>
            <a:pathLst>
              <a:path w="8924925" h="469900">
                <a:moveTo>
                  <a:pt x="0" y="469391"/>
                </a:moveTo>
                <a:lnTo>
                  <a:pt x="8924544" y="469391"/>
                </a:lnTo>
                <a:lnTo>
                  <a:pt x="8924544" y="0"/>
                </a:lnTo>
                <a:lnTo>
                  <a:pt x="0" y="0"/>
                </a:lnTo>
                <a:lnTo>
                  <a:pt x="0" y="469391"/>
                </a:lnTo>
                <a:close/>
              </a:path>
            </a:pathLst>
          </a:custGeom>
          <a:solidFill>
            <a:srgbClr val="25B7C8"/>
          </a:solidFill>
        </p:spPr>
        <p:txBody>
          <a:bodyPr wrap="square" lIns="0" tIns="0" rIns="0" bIns="0" rtlCol="0"/>
          <a:lstStyle/>
          <a:p>
            <a:endParaRPr sz="1350"/>
          </a:p>
        </p:txBody>
      </p:sp>
      <p:sp>
        <p:nvSpPr>
          <p:cNvPr id="25" name="object 25"/>
          <p:cNvSpPr/>
          <p:nvPr/>
        </p:nvSpPr>
        <p:spPr>
          <a:xfrm>
            <a:off x="3554016" y="2288857"/>
            <a:ext cx="3765203" cy="264319"/>
          </a:xfrm>
          <a:custGeom>
            <a:avLst/>
            <a:gdLst/>
            <a:ahLst/>
            <a:cxnLst/>
            <a:rect l="l" t="t" r="r" b="b"/>
            <a:pathLst>
              <a:path w="8924925" h="469900">
                <a:moveTo>
                  <a:pt x="0" y="469391"/>
                </a:moveTo>
                <a:lnTo>
                  <a:pt x="8924544" y="469391"/>
                </a:lnTo>
                <a:lnTo>
                  <a:pt x="8924544" y="0"/>
                </a:lnTo>
                <a:lnTo>
                  <a:pt x="0" y="0"/>
                </a:lnTo>
                <a:lnTo>
                  <a:pt x="0" y="469391"/>
                </a:lnTo>
                <a:close/>
              </a:path>
            </a:pathLst>
          </a:custGeom>
          <a:ln w="12192">
            <a:solidFill>
              <a:srgbClr val="25B7C8"/>
            </a:solidFill>
          </a:ln>
        </p:spPr>
        <p:txBody>
          <a:bodyPr wrap="square" lIns="0" tIns="0" rIns="0" bIns="0" rtlCol="0"/>
          <a:lstStyle/>
          <a:p>
            <a:endParaRPr sz="1350"/>
          </a:p>
        </p:txBody>
      </p:sp>
      <p:sp>
        <p:nvSpPr>
          <p:cNvPr id="26" name="object 26"/>
          <p:cNvSpPr/>
          <p:nvPr/>
        </p:nvSpPr>
        <p:spPr>
          <a:xfrm>
            <a:off x="5409533" y="2239566"/>
            <a:ext cx="54650" cy="93440"/>
          </a:xfrm>
          <a:prstGeom prst="rect">
            <a:avLst/>
          </a:prstGeom>
          <a:blipFill>
            <a:blip r:embed="rId2" cstate="print"/>
            <a:stretch>
              <a:fillRect/>
            </a:stretch>
          </a:blipFill>
        </p:spPr>
        <p:txBody>
          <a:bodyPr wrap="square" lIns="0" tIns="0" rIns="0" bIns="0" rtlCol="0"/>
          <a:lstStyle/>
          <a:p>
            <a:endParaRPr sz="1350"/>
          </a:p>
        </p:txBody>
      </p:sp>
      <p:sp>
        <p:nvSpPr>
          <p:cNvPr id="27" name="object 27"/>
          <p:cNvSpPr/>
          <p:nvPr/>
        </p:nvSpPr>
        <p:spPr>
          <a:xfrm>
            <a:off x="5335596" y="2261425"/>
            <a:ext cx="201454" cy="31075"/>
          </a:xfrm>
          <a:custGeom>
            <a:avLst/>
            <a:gdLst/>
            <a:ahLst/>
            <a:cxnLst/>
            <a:rect l="l" t="t" r="r" b="b"/>
            <a:pathLst>
              <a:path w="477520" h="55245">
                <a:moveTo>
                  <a:pt x="238505" y="0"/>
                </a:moveTo>
                <a:lnTo>
                  <a:pt x="0" y="54863"/>
                </a:lnTo>
                <a:lnTo>
                  <a:pt x="477012" y="54863"/>
                </a:lnTo>
                <a:lnTo>
                  <a:pt x="238505" y="0"/>
                </a:lnTo>
                <a:close/>
              </a:path>
            </a:pathLst>
          </a:custGeom>
          <a:solidFill>
            <a:srgbClr val="25B7C8"/>
          </a:solidFill>
        </p:spPr>
        <p:txBody>
          <a:bodyPr wrap="square" lIns="0" tIns="0" rIns="0" bIns="0" rtlCol="0"/>
          <a:lstStyle/>
          <a:p>
            <a:endParaRPr sz="1350"/>
          </a:p>
        </p:txBody>
      </p:sp>
      <p:sp>
        <p:nvSpPr>
          <p:cNvPr id="28" name="object 28"/>
          <p:cNvSpPr/>
          <p:nvPr/>
        </p:nvSpPr>
        <p:spPr>
          <a:xfrm>
            <a:off x="5335596" y="2261425"/>
            <a:ext cx="201454" cy="31075"/>
          </a:xfrm>
          <a:custGeom>
            <a:avLst/>
            <a:gdLst/>
            <a:ahLst/>
            <a:cxnLst/>
            <a:rect l="l" t="t" r="r" b="b"/>
            <a:pathLst>
              <a:path w="477520" h="55245">
                <a:moveTo>
                  <a:pt x="0" y="54863"/>
                </a:moveTo>
                <a:lnTo>
                  <a:pt x="238505" y="0"/>
                </a:lnTo>
                <a:lnTo>
                  <a:pt x="477012" y="54863"/>
                </a:lnTo>
                <a:lnTo>
                  <a:pt x="0" y="54863"/>
                </a:lnTo>
                <a:close/>
              </a:path>
            </a:pathLst>
          </a:custGeom>
          <a:ln w="12192">
            <a:solidFill>
              <a:srgbClr val="25B7C8"/>
            </a:solidFill>
          </a:ln>
        </p:spPr>
        <p:txBody>
          <a:bodyPr wrap="square" lIns="0" tIns="0" rIns="0" bIns="0" rtlCol="0"/>
          <a:lstStyle/>
          <a:p>
            <a:endParaRPr sz="1350"/>
          </a:p>
        </p:txBody>
      </p:sp>
      <p:sp>
        <p:nvSpPr>
          <p:cNvPr id="29" name="object 29"/>
          <p:cNvSpPr/>
          <p:nvPr/>
        </p:nvSpPr>
        <p:spPr>
          <a:xfrm>
            <a:off x="3586806" y="2297431"/>
            <a:ext cx="3699034" cy="246102"/>
          </a:xfrm>
          <a:custGeom>
            <a:avLst/>
            <a:gdLst/>
            <a:ahLst/>
            <a:cxnLst/>
            <a:rect l="l" t="t" r="r" b="b"/>
            <a:pathLst>
              <a:path w="8768080" h="437514">
                <a:moveTo>
                  <a:pt x="0" y="437388"/>
                </a:moveTo>
                <a:lnTo>
                  <a:pt x="8767572" y="437388"/>
                </a:lnTo>
                <a:lnTo>
                  <a:pt x="8767572" y="0"/>
                </a:lnTo>
                <a:lnTo>
                  <a:pt x="0" y="0"/>
                </a:lnTo>
                <a:lnTo>
                  <a:pt x="0" y="437388"/>
                </a:lnTo>
                <a:close/>
              </a:path>
            </a:pathLst>
          </a:custGeom>
          <a:solidFill>
            <a:srgbClr val="F1F1F1"/>
          </a:solidFill>
        </p:spPr>
        <p:txBody>
          <a:bodyPr wrap="square" lIns="0" tIns="0" rIns="0" bIns="0" rtlCol="0"/>
          <a:lstStyle/>
          <a:p>
            <a:endParaRPr sz="1350"/>
          </a:p>
        </p:txBody>
      </p:sp>
      <p:sp>
        <p:nvSpPr>
          <p:cNvPr id="30" name="object 30"/>
          <p:cNvSpPr/>
          <p:nvPr/>
        </p:nvSpPr>
        <p:spPr>
          <a:xfrm>
            <a:off x="3586806" y="2297431"/>
            <a:ext cx="3699034" cy="246102"/>
          </a:xfrm>
          <a:custGeom>
            <a:avLst/>
            <a:gdLst/>
            <a:ahLst/>
            <a:cxnLst/>
            <a:rect l="l" t="t" r="r" b="b"/>
            <a:pathLst>
              <a:path w="8768080" h="437514">
                <a:moveTo>
                  <a:pt x="0" y="437388"/>
                </a:moveTo>
                <a:lnTo>
                  <a:pt x="8767572" y="437388"/>
                </a:lnTo>
                <a:lnTo>
                  <a:pt x="8767572" y="0"/>
                </a:lnTo>
                <a:lnTo>
                  <a:pt x="0" y="0"/>
                </a:lnTo>
                <a:lnTo>
                  <a:pt x="0" y="437388"/>
                </a:lnTo>
                <a:close/>
              </a:path>
            </a:pathLst>
          </a:custGeom>
          <a:ln w="12192">
            <a:solidFill>
              <a:srgbClr val="25B7C8"/>
            </a:solidFill>
          </a:ln>
        </p:spPr>
        <p:txBody>
          <a:bodyPr wrap="square" lIns="0" tIns="0" rIns="0" bIns="0" rtlCol="0"/>
          <a:lstStyle/>
          <a:p>
            <a:endParaRPr sz="1350"/>
          </a:p>
        </p:txBody>
      </p:sp>
      <p:sp>
        <p:nvSpPr>
          <p:cNvPr id="31" name="object 31"/>
          <p:cNvSpPr txBox="1"/>
          <p:nvPr/>
        </p:nvSpPr>
        <p:spPr>
          <a:xfrm>
            <a:off x="3586806" y="2290429"/>
            <a:ext cx="3699034" cy="179184"/>
          </a:xfrm>
          <a:prstGeom prst="rect">
            <a:avLst/>
          </a:prstGeom>
        </p:spPr>
        <p:txBody>
          <a:bodyPr vert="horz" wrap="square" lIns="0" tIns="6001" rIns="0" bIns="0" rtlCol="0">
            <a:spAutoFit/>
          </a:bodyPr>
          <a:lstStyle/>
          <a:p>
            <a:pPr marL="900" algn="ctr">
              <a:spcBef>
                <a:spcPts val="47"/>
              </a:spcBef>
            </a:pPr>
            <a:r>
              <a:rPr sz="1125" spc="-5" dirty="0">
                <a:solidFill>
                  <a:srgbClr val="252525"/>
                </a:solidFill>
                <a:latin typeface="Courier New"/>
                <a:cs typeface="Courier New"/>
              </a:rPr>
              <a:t>list[1:3]</a:t>
            </a:r>
            <a:endParaRPr sz="1125">
              <a:latin typeface="Courier New"/>
              <a:cs typeface="Courier New"/>
            </a:endParaRPr>
          </a:p>
        </p:txBody>
      </p:sp>
      <p:sp>
        <p:nvSpPr>
          <p:cNvPr id="32" name="object 32"/>
          <p:cNvSpPr/>
          <p:nvPr/>
        </p:nvSpPr>
        <p:spPr>
          <a:xfrm>
            <a:off x="4978122" y="2626615"/>
            <a:ext cx="916186" cy="198881"/>
          </a:xfrm>
          <a:prstGeom prst="rect">
            <a:avLst/>
          </a:prstGeom>
          <a:blipFill>
            <a:blip r:embed="rId3" cstate="print"/>
            <a:stretch>
              <a:fillRect/>
            </a:stretch>
          </a:blipFill>
        </p:spPr>
        <p:txBody>
          <a:bodyPr wrap="square" lIns="0" tIns="0" rIns="0" bIns="0" rtlCol="0"/>
          <a:lstStyle/>
          <a:p>
            <a:endParaRPr sz="1350"/>
          </a:p>
        </p:txBody>
      </p:sp>
      <p:sp>
        <p:nvSpPr>
          <p:cNvPr id="33" name="object 33"/>
          <p:cNvSpPr/>
          <p:nvPr/>
        </p:nvSpPr>
        <p:spPr>
          <a:xfrm>
            <a:off x="4973944" y="2621042"/>
            <a:ext cx="924758" cy="210026"/>
          </a:xfrm>
          <a:custGeom>
            <a:avLst/>
            <a:gdLst/>
            <a:ahLst/>
            <a:cxnLst/>
            <a:rect l="l" t="t" r="r" b="b"/>
            <a:pathLst>
              <a:path w="2192020" h="373379">
                <a:moveTo>
                  <a:pt x="0" y="373379"/>
                </a:moveTo>
                <a:lnTo>
                  <a:pt x="2191511" y="373379"/>
                </a:lnTo>
                <a:lnTo>
                  <a:pt x="2191511" y="0"/>
                </a:lnTo>
                <a:lnTo>
                  <a:pt x="0" y="0"/>
                </a:lnTo>
                <a:lnTo>
                  <a:pt x="0" y="373379"/>
                </a:lnTo>
                <a:close/>
              </a:path>
            </a:pathLst>
          </a:custGeom>
          <a:ln w="19812">
            <a:solidFill>
              <a:srgbClr val="EC7C30"/>
            </a:solidFill>
          </a:ln>
        </p:spPr>
        <p:txBody>
          <a:bodyPr wrap="square" lIns="0" tIns="0" rIns="0" bIns="0" rtlCol="0"/>
          <a:lstStyle/>
          <a:p>
            <a:endParaRPr sz="1350"/>
          </a:p>
        </p:txBody>
      </p:sp>
      <p:sp>
        <p:nvSpPr>
          <p:cNvPr id="36" name="object 36"/>
          <p:cNvSpPr/>
          <p:nvPr/>
        </p:nvSpPr>
        <p:spPr>
          <a:xfrm>
            <a:off x="1607201" y="962684"/>
            <a:ext cx="1337310" cy="438062"/>
          </a:xfrm>
          <a:prstGeom prst="rect">
            <a:avLst/>
          </a:prstGeom>
          <a:blipFill>
            <a:blip r:embed="rId4" cstate="print"/>
            <a:stretch>
              <a:fillRect/>
            </a:stretch>
          </a:blipFill>
        </p:spPr>
        <p:txBody>
          <a:bodyPr wrap="square" lIns="0" tIns="0" rIns="0" bIns="0" rtlCol="0"/>
          <a:lstStyle/>
          <a:p>
            <a:endParaRPr sz="1350"/>
          </a:p>
        </p:txBody>
      </p:sp>
      <p:sp>
        <p:nvSpPr>
          <p:cNvPr id="37" name="object 37"/>
          <p:cNvSpPr/>
          <p:nvPr/>
        </p:nvSpPr>
        <p:spPr>
          <a:xfrm>
            <a:off x="1653492" y="1024414"/>
            <a:ext cx="1245370" cy="357473"/>
          </a:xfrm>
          <a:prstGeom prst="rect">
            <a:avLst/>
          </a:prstGeom>
          <a:blipFill>
            <a:blip r:embed="rId5" cstate="print"/>
            <a:stretch>
              <a:fillRect/>
            </a:stretch>
          </a:blipFill>
        </p:spPr>
        <p:txBody>
          <a:bodyPr wrap="square" lIns="0" tIns="0" rIns="0" bIns="0" rtlCol="0"/>
          <a:lstStyle/>
          <a:p>
            <a:endParaRPr sz="1350"/>
          </a:p>
        </p:txBody>
      </p:sp>
      <p:sp>
        <p:nvSpPr>
          <p:cNvPr id="38" name="object 38"/>
          <p:cNvSpPr/>
          <p:nvPr/>
        </p:nvSpPr>
        <p:spPr>
          <a:xfrm>
            <a:off x="1632275" y="974693"/>
            <a:ext cx="1289090" cy="373976"/>
          </a:xfrm>
          <a:custGeom>
            <a:avLst/>
            <a:gdLst/>
            <a:ahLst/>
            <a:cxnLst/>
            <a:rect l="l" t="t" r="r" b="b"/>
            <a:pathLst>
              <a:path w="3055620" h="664844">
                <a:moveTo>
                  <a:pt x="2944876" y="0"/>
                </a:moveTo>
                <a:lnTo>
                  <a:pt x="110744" y="0"/>
                </a:lnTo>
                <a:lnTo>
                  <a:pt x="67637" y="8695"/>
                </a:lnTo>
                <a:lnTo>
                  <a:pt x="32435" y="32416"/>
                </a:lnTo>
                <a:lnTo>
                  <a:pt x="8702" y="67615"/>
                </a:lnTo>
                <a:lnTo>
                  <a:pt x="0" y="110743"/>
                </a:lnTo>
                <a:lnTo>
                  <a:pt x="0" y="553719"/>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19"/>
                </a:lnTo>
                <a:lnTo>
                  <a:pt x="3055620" y="110743"/>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39" name="object 39"/>
          <p:cNvSpPr/>
          <p:nvPr/>
        </p:nvSpPr>
        <p:spPr>
          <a:xfrm>
            <a:off x="1632275" y="974693"/>
            <a:ext cx="1289090" cy="373976"/>
          </a:xfrm>
          <a:custGeom>
            <a:avLst/>
            <a:gdLst/>
            <a:ahLst/>
            <a:cxnLst/>
            <a:rect l="l" t="t" r="r" b="b"/>
            <a:pathLst>
              <a:path w="3055620" h="664844">
                <a:moveTo>
                  <a:pt x="0" y="110743"/>
                </a:moveTo>
                <a:lnTo>
                  <a:pt x="8702" y="67615"/>
                </a:lnTo>
                <a:lnTo>
                  <a:pt x="32435" y="32416"/>
                </a:lnTo>
                <a:lnTo>
                  <a:pt x="67637" y="8695"/>
                </a:lnTo>
                <a:lnTo>
                  <a:pt x="110744" y="0"/>
                </a:lnTo>
                <a:lnTo>
                  <a:pt x="2944876" y="0"/>
                </a:lnTo>
                <a:lnTo>
                  <a:pt x="2988004" y="8695"/>
                </a:lnTo>
                <a:lnTo>
                  <a:pt x="3023203" y="32416"/>
                </a:lnTo>
                <a:lnTo>
                  <a:pt x="3046924" y="67615"/>
                </a:lnTo>
                <a:lnTo>
                  <a:pt x="3055620" y="110743"/>
                </a:lnTo>
                <a:lnTo>
                  <a:pt x="3055620" y="553719"/>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19"/>
                </a:lnTo>
                <a:lnTo>
                  <a:pt x="0" y="110743"/>
                </a:lnTo>
                <a:close/>
              </a:path>
            </a:pathLst>
          </a:custGeom>
          <a:ln w="12191">
            <a:solidFill>
              <a:srgbClr val="FFFFFF"/>
            </a:solidFill>
          </a:ln>
        </p:spPr>
        <p:txBody>
          <a:bodyPr wrap="square" lIns="0" tIns="0" rIns="0" bIns="0" rtlCol="0"/>
          <a:lstStyle/>
          <a:p>
            <a:endParaRPr sz="1350"/>
          </a:p>
        </p:txBody>
      </p:sp>
      <p:sp>
        <p:nvSpPr>
          <p:cNvPr id="40" name="object 40"/>
          <p:cNvSpPr txBox="1"/>
          <p:nvPr/>
        </p:nvSpPr>
        <p:spPr>
          <a:xfrm>
            <a:off x="1734825" y="1060133"/>
            <a:ext cx="1086296" cy="156101"/>
          </a:xfrm>
          <a:prstGeom prst="rect">
            <a:avLst/>
          </a:prstGeom>
        </p:spPr>
        <p:txBody>
          <a:bodyPr vert="horz" wrap="square" lIns="0" tIns="6001" rIns="0" bIns="0" rtlCol="0">
            <a:spAutoFit/>
          </a:bodyPr>
          <a:lstStyle/>
          <a:p>
            <a:pPr marL="6001">
              <a:spcBef>
                <a:spcPts val="47"/>
              </a:spcBef>
            </a:pPr>
            <a:r>
              <a:rPr sz="975" spc="-5" dirty="0">
                <a:latin typeface="Noto Sans"/>
                <a:cs typeface="Noto Sans"/>
              </a:rPr>
              <a:t>Dimensionality</a:t>
            </a:r>
            <a:r>
              <a:rPr sz="975" spc="-26" dirty="0">
                <a:latin typeface="Noto Sans"/>
                <a:cs typeface="Noto Sans"/>
              </a:rPr>
              <a:t> </a:t>
            </a:r>
            <a:r>
              <a:rPr sz="975" spc="-5" dirty="0">
                <a:latin typeface="Noto Sans"/>
                <a:cs typeface="Noto Sans"/>
              </a:rPr>
              <a:t>Check</a:t>
            </a:r>
            <a:endParaRPr sz="975">
              <a:latin typeface="Noto Sans"/>
              <a:cs typeface="Noto Sans"/>
            </a:endParaRPr>
          </a:p>
        </p:txBody>
      </p:sp>
      <p:sp>
        <p:nvSpPr>
          <p:cNvPr id="41" name="object 41"/>
          <p:cNvSpPr/>
          <p:nvPr/>
        </p:nvSpPr>
        <p:spPr>
          <a:xfrm>
            <a:off x="1607201" y="1423028"/>
            <a:ext cx="1337310" cy="438919"/>
          </a:xfrm>
          <a:prstGeom prst="rect">
            <a:avLst/>
          </a:prstGeom>
          <a:blipFill>
            <a:blip r:embed="rId6" cstate="print"/>
            <a:stretch>
              <a:fillRect/>
            </a:stretch>
          </a:blipFill>
        </p:spPr>
        <p:txBody>
          <a:bodyPr wrap="square" lIns="0" tIns="0" rIns="0" bIns="0" rtlCol="0"/>
          <a:lstStyle/>
          <a:p>
            <a:endParaRPr sz="1350"/>
          </a:p>
        </p:txBody>
      </p:sp>
      <p:sp>
        <p:nvSpPr>
          <p:cNvPr id="42" name="object 42"/>
          <p:cNvSpPr/>
          <p:nvPr/>
        </p:nvSpPr>
        <p:spPr>
          <a:xfrm>
            <a:off x="1800082" y="1484757"/>
            <a:ext cx="952190" cy="357473"/>
          </a:xfrm>
          <a:prstGeom prst="rect">
            <a:avLst/>
          </a:prstGeom>
          <a:blipFill>
            <a:blip r:embed="rId7" cstate="print"/>
            <a:stretch>
              <a:fillRect/>
            </a:stretch>
          </a:blipFill>
        </p:spPr>
        <p:txBody>
          <a:bodyPr wrap="square" lIns="0" tIns="0" rIns="0" bIns="0" rtlCol="0"/>
          <a:lstStyle/>
          <a:p>
            <a:endParaRPr sz="1350"/>
          </a:p>
        </p:txBody>
      </p:sp>
      <p:sp>
        <p:nvSpPr>
          <p:cNvPr id="43" name="object 43"/>
          <p:cNvSpPr/>
          <p:nvPr/>
        </p:nvSpPr>
        <p:spPr>
          <a:xfrm>
            <a:off x="1632275" y="1435037"/>
            <a:ext cx="1289090" cy="374690"/>
          </a:xfrm>
          <a:custGeom>
            <a:avLst/>
            <a:gdLst/>
            <a:ahLst/>
            <a:cxnLst/>
            <a:rect l="l" t="t" r="r" b="b"/>
            <a:pathLst>
              <a:path w="3055620" h="666114">
                <a:moveTo>
                  <a:pt x="2944622" y="0"/>
                </a:moveTo>
                <a:lnTo>
                  <a:pt x="110998" y="0"/>
                </a:lnTo>
                <a:lnTo>
                  <a:pt x="67792" y="8717"/>
                </a:lnTo>
                <a:lnTo>
                  <a:pt x="32510" y="32496"/>
                </a:lnTo>
                <a:lnTo>
                  <a:pt x="8722" y="67776"/>
                </a:lnTo>
                <a:lnTo>
                  <a:pt x="0" y="110998"/>
                </a:lnTo>
                <a:lnTo>
                  <a:pt x="0" y="554989"/>
                </a:lnTo>
                <a:lnTo>
                  <a:pt x="8722" y="598211"/>
                </a:lnTo>
                <a:lnTo>
                  <a:pt x="32510" y="633491"/>
                </a:lnTo>
                <a:lnTo>
                  <a:pt x="67792" y="657270"/>
                </a:lnTo>
                <a:lnTo>
                  <a:pt x="110998" y="665988"/>
                </a:lnTo>
                <a:lnTo>
                  <a:pt x="2944622" y="665988"/>
                </a:lnTo>
                <a:lnTo>
                  <a:pt x="2987843" y="657270"/>
                </a:lnTo>
                <a:lnTo>
                  <a:pt x="3023123" y="633491"/>
                </a:lnTo>
                <a:lnTo>
                  <a:pt x="3046902" y="598211"/>
                </a:lnTo>
                <a:lnTo>
                  <a:pt x="3055620" y="554989"/>
                </a:lnTo>
                <a:lnTo>
                  <a:pt x="3055620" y="110998"/>
                </a:lnTo>
                <a:lnTo>
                  <a:pt x="3046902" y="67776"/>
                </a:lnTo>
                <a:lnTo>
                  <a:pt x="3023123" y="32496"/>
                </a:lnTo>
                <a:lnTo>
                  <a:pt x="2987843" y="8717"/>
                </a:lnTo>
                <a:lnTo>
                  <a:pt x="2944622" y="0"/>
                </a:lnTo>
                <a:close/>
              </a:path>
            </a:pathLst>
          </a:custGeom>
          <a:solidFill>
            <a:srgbClr val="A6A6A6"/>
          </a:solidFill>
        </p:spPr>
        <p:txBody>
          <a:bodyPr wrap="square" lIns="0" tIns="0" rIns="0" bIns="0" rtlCol="0"/>
          <a:lstStyle/>
          <a:p>
            <a:endParaRPr sz="1350"/>
          </a:p>
        </p:txBody>
      </p:sp>
      <p:sp>
        <p:nvSpPr>
          <p:cNvPr id="44" name="object 44"/>
          <p:cNvSpPr/>
          <p:nvPr/>
        </p:nvSpPr>
        <p:spPr>
          <a:xfrm>
            <a:off x="1632275" y="1435037"/>
            <a:ext cx="1289090" cy="374690"/>
          </a:xfrm>
          <a:custGeom>
            <a:avLst/>
            <a:gdLst/>
            <a:ahLst/>
            <a:cxnLst/>
            <a:rect l="l" t="t" r="r" b="b"/>
            <a:pathLst>
              <a:path w="3055620" h="666114">
                <a:moveTo>
                  <a:pt x="0" y="110998"/>
                </a:moveTo>
                <a:lnTo>
                  <a:pt x="8722" y="67776"/>
                </a:lnTo>
                <a:lnTo>
                  <a:pt x="32510" y="32496"/>
                </a:lnTo>
                <a:lnTo>
                  <a:pt x="67792" y="8717"/>
                </a:lnTo>
                <a:lnTo>
                  <a:pt x="110998" y="0"/>
                </a:lnTo>
                <a:lnTo>
                  <a:pt x="2944622" y="0"/>
                </a:lnTo>
                <a:lnTo>
                  <a:pt x="2987843" y="8717"/>
                </a:lnTo>
                <a:lnTo>
                  <a:pt x="3023123" y="32496"/>
                </a:lnTo>
                <a:lnTo>
                  <a:pt x="3046902" y="67776"/>
                </a:lnTo>
                <a:lnTo>
                  <a:pt x="3055620" y="110998"/>
                </a:lnTo>
                <a:lnTo>
                  <a:pt x="3055620" y="554989"/>
                </a:lnTo>
                <a:lnTo>
                  <a:pt x="3046902" y="598211"/>
                </a:lnTo>
                <a:lnTo>
                  <a:pt x="3023123" y="633491"/>
                </a:lnTo>
                <a:lnTo>
                  <a:pt x="2987843" y="657270"/>
                </a:lnTo>
                <a:lnTo>
                  <a:pt x="2944622" y="665988"/>
                </a:lnTo>
                <a:lnTo>
                  <a:pt x="110998" y="665988"/>
                </a:lnTo>
                <a:lnTo>
                  <a:pt x="67792" y="657270"/>
                </a:lnTo>
                <a:lnTo>
                  <a:pt x="32510" y="633491"/>
                </a:lnTo>
                <a:lnTo>
                  <a:pt x="8722" y="598211"/>
                </a:lnTo>
                <a:lnTo>
                  <a:pt x="0" y="554989"/>
                </a:lnTo>
                <a:lnTo>
                  <a:pt x="0" y="110998"/>
                </a:lnTo>
                <a:close/>
              </a:path>
            </a:pathLst>
          </a:custGeom>
          <a:ln w="12192">
            <a:solidFill>
              <a:srgbClr val="FFFFFF"/>
            </a:solidFill>
          </a:ln>
        </p:spPr>
        <p:txBody>
          <a:bodyPr wrap="square" lIns="0" tIns="0" rIns="0" bIns="0" rtlCol="0"/>
          <a:lstStyle/>
          <a:p>
            <a:endParaRPr sz="1350"/>
          </a:p>
        </p:txBody>
      </p:sp>
      <p:sp>
        <p:nvSpPr>
          <p:cNvPr id="45" name="object 45"/>
          <p:cNvSpPr txBox="1"/>
          <p:nvPr/>
        </p:nvSpPr>
        <p:spPr>
          <a:xfrm>
            <a:off x="1881520" y="1521191"/>
            <a:ext cx="790814" cy="156404"/>
          </a:xfrm>
          <a:prstGeom prst="rect">
            <a:avLst/>
          </a:prstGeom>
        </p:spPr>
        <p:txBody>
          <a:bodyPr vert="horz" wrap="square" lIns="0" tIns="6301" rIns="0" bIns="0" rtlCol="0">
            <a:spAutoFit/>
          </a:bodyPr>
          <a:lstStyle/>
          <a:p>
            <a:pPr marL="6001">
              <a:spcBef>
                <a:spcPts val="50"/>
              </a:spcBef>
            </a:pPr>
            <a:r>
              <a:rPr sz="975" spc="-10" dirty="0">
                <a:latin typeface="Noto Sans"/>
                <a:cs typeface="Noto Sans"/>
              </a:rPr>
              <a:t>Type </a:t>
            </a:r>
            <a:r>
              <a:rPr sz="975" spc="-2" dirty="0">
                <a:latin typeface="Noto Sans"/>
                <a:cs typeface="Noto Sans"/>
              </a:rPr>
              <a:t>of</a:t>
            </a:r>
            <a:r>
              <a:rPr sz="975" spc="-21" dirty="0">
                <a:latin typeface="Noto Sans"/>
                <a:cs typeface="Noto Sans"/>
              </a:rPr>
              <a:t> </a:t>
            </a:r>
            <a:r>
              <a:rPr sz="975" spc="-5" dirty="0">
                <a:latin typeface="Noto Sans"/>
                <a:cs typeface="Noto Sans"/>
              </a:rPr>
              <a:t>Dataset</a:t>
            </a:r>
            <a:endParaRPr sz="975">
              <a:latin typeface="Noto Sans"/>
              <a:cs typeface="Noto Sans"/>
            </a:endParaRPr>
          </a:p>
        </p:txBody>
      </p:sp>
      <p:sp>
        <p:nvSpPr>
          <p:cNvPr id="46" name="object 46"/>
          <p:cNvSpPr/>
          <p:nvPr/>
        </p:nvSpPr>
        <p:spPr>
          <a:xfrm>
            <a:off x="1607201" y="1884228"/>
            <a:ext cx="1337310" cy="438062"/>
          </a:xfrm>
          <a:prstGeom prst="rect">
            <a:avLst/>
          </a:prstGeom>
          <a:blipFill>
            <a:blip r:embed="rId4" cstate="print"/>
            <a:stretch>
              <a:fillRect/>
            </a:stretch>
          </a:blipFill>
        </p:spPr>
        <p:txBody>
          <a:bodyPr wrap="square" lIns="0" tIns="0" rIns="0" bIns="0" rtlCol="0"/>
          <a:lstStyle/>
          <a:p>
            <a:endParaRPr sz="1350"/>
          </a:p>
        </p:txBody>
      </p:sp>
      <p:sp>
        <p:nvSpPr>
          <p:cNvPr id="47" name="object 47"/>
          <p:cNvSpPr/>
          <p:nvPr/>
        </p:nvSpPr>
        <p:spPr>
          <a:xfrm>
            <a:off x="1695926" y="1945957"/>
            <a:ext cx="1160502" cy="357473"/>
          </a:xfrm>
          <a:prstGeom prst="rect">
            <a:avLst/>
          </a:prstGeom>
          <a:blipFill>
            <a:blip r:embed="rId8" cstate="print"/>
            <a:stretch>
              <a:fillRect/>
            </a:stretch>
          </a:blipFill>
        </p:spPr>
        <p:txBody>
          <a:bodyPr wrap="square" lIns="0" tIns="0" rIns="0" bIns="0" rtlCol="0"/>
          <a:lstStyle/>
          <a:p>
            <a:endParaRPr sz="1350"/>
          </a:p>
        </p:txBody>
      </p:sp>
      <p:sp>
        <p:nvSpPr>
          <p:cNvPr id="48" name="object 48"/>
          <p:cNvSpPr/>
          <p:nvPr/>
        </p:nvSpPr>
        <p:spPr>
          <a:xfrm>
            <a:off x="1632275" y="1896237"/>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4"/>
                </a:lnTo>
                <a:lnTo>
                  <a:pt x="0" y="553720"/>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20"/>
                </a:lnTo>
                <a:lnTo>
                  <a:pt x="3055620" y="110744"/>
                </a:lnTo>
                <a:lnTo>
                  <a:pt x="3046924" y="67615"/>
                </a:lnTo>
                <a:lnTo>
                  <a:pt x="3023203" y="32416"/>
                </a:lnTo>
                <a:lnTo>
                  <a:pt x="2988004" y="8695"/>
                </a:lnTo>
                <a:lnTo>
                  <a:pt x="2944876" y="0"/>
                </a:lnTo>
                <a:close/>
              </a:path>
            </a:pathLst>
          </a:custGeom>
          <a:solidFill>
            <a:srgbClr val="FF7979"/>
          </a:solidFill>
        </p:spPr>
        <p:txBody>
          <a:bodyPr wrap="square" lIns="0" tIns="0" rIns="0" bIns="0" rtlCol="0"/>
          <a:lstStyle/>
          <a:p>
            <a:endParaRPr sz="1350"/>
          </a:p>
        </p:txBody>
      </p:sp>
      <p:sp>
        <p:nvSpPr>
          <p:cNvPr id="49" name="object 49"/>
          <p:cNvSpPr/>
          <p:nvPr/>
        </p:nvSpPr>
        <p:spPr>
          <a:xfrm>
            <a:off x="1632275" y="1896237"/>
            <a:ext cx="1289090" cy="373976"/>
          </a:xfrm>
          <a:custGeom>
            <a:avLst/>
            <a:gdLst/>
            <a:ahLst/>
            <a:cxnLst/>
            <a:rect l="l" t="t" r="r" b="b"/>
            <a:pathLst>
              <a:path w="3055620" h="664845">
                <a:moveTo>
                  <a:pt x="0" y="110744"/>
                </a:moveTo>
                <a:lnTo>
                  <a:pt x="8702" y="67615"/>
                </a:lnTo>
                <a:lnTo>
                  <a:pt x="32435" y="32416"/>
                </a:lnTo>
                <a:lnTo>
                  <a:pt x="67637" y="8695"/>
                </a:lnTo>
                <a:lnTo>
                  <a:pt x="110744" y="0"/>
                </a:lnTo>
                <a:lnTo>
                  <a:pt x="2944876" y="0"/>
                </a:lnTo>
                <a:lnTo>
                  <a:pt x="2988004" y="8695"/>
                </a:lnTo>
                <a:lnTo>
                  <a:pt x="3023203" y="32416"/>
                </a:lnTo>
                <a:lnTo>
                  <a:pt x="3046924" y="67615"/>
                </a:lnTo>
                <a:lnTo>
                  <a:pt x="3055620" y="110744"/>
                </a:lnTo>
                <a:lnTo>
                  <a:pt x="3055620" y="553720"/>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20"/>
                </a:lnTo>
                <a:lnTo>
                  <a:pt x="0" y="110744"/>
                </a:lnTo>
                <a:close/>
              </a:path>
            </a:pathLst>
          </a:custGeom>
          <a:ln w="12191">
            <a:solidFill>
              <a:srgbClr val="FFFFFF"/>
            </a:solidFill>
          </a:ln>
        </p:spPr>
        <p:txBody>
          <a:bodyPr wrap="square" lIns="0" tIns="0" rIns="0" bIns="0" rtlCol="0"/>
          <a:lstStyle/>
          <a:p>
            <a:endParaRPr sz="1350"/>
          </a:p>
        </p:txBody>
      </p:sp>
      <p:sp>
        <p:nvSpPr>
          <p:cNvPr id="50" name="object 50"/>
          <p:cNvSpPr txBox="1"/>
          <p:nvPr/>
        </p:nvSpPr>
        <p:spPr>
          <a:xfrm>
            <a:off x="1777258" y="1981819"/>
            <a:ext cx="1001375" cy="156404"/>
          </a:xfrm>
          <a:prstGeom prst="rect">
            <a:avLst/>
          </a:prstGeom>
        </p:spPr>
        <p:txBody>
          <a:bodyPr vert="horz" wrap="square" lIns="0" tIns="6301" rIns="0" bIns="0" rtlCol="0">
            <a:spAutoFit/>
          </a:bodyPr>
          <a:lstStyle/>
          <a:p>
            <a:pPr marL="6001">
              <a:spcBef>
                <a:spcPts val="50"/>
              </a:spcBef>
            </a:pPr>
            <a:r>
              <a:rPr sz="975" spc="-14" dirty="0">
                <a:latin typeface="Noto Sans"/>
                <a:cs typeface="Noto Sans"/>
              </a:rPr>
              <a:t>Slicing </a:t>
            </a:r>
            <a:r>
              <a:rPr sz="975" spc="-5" dirty="0">
                <a:latin typeface="Noto Sans"/>
                <a:cs typeface="Noto Sans"/>
              </a:rPr>
              <a:t>and</a:t>
            </a:r>
            <a:r>
              <a:rPr sz="975" spc="-17" dirty="0">
                <a:latin typeface="Noto Sans"/>
                <a:cs typeface="Noto Sans"/>
              </a:rPr>
              <a:t> </a:t>
            </a:r>
            <a:r>
              <a:rPr sz="975" spc="-21" dirty="0">
                <a:latin typeface="Noto Sans"/>
                <a:cs typeface="Noto Sans"/>
              </a:rPr>
              <a:t>Indexing</a:t>
            </a:r>
            <a:endParaRPr sz="975">
              <a:latin typeface="Noto Sans"/>
              <a:cs typeface="Noto Sans"/>
            </a:endParaRPr>
          </a:p>
        </p:txBody>
      </p:sp>
      <p:sp>
        <p:nvSpPr>
          <p:cNvPr id="51" name="object 51"/>
          <p:cNvSpPr/>
          <p:nvPr/>
        </p:nvSpPr>
        <p:spPr>
          <a:xfrm>
            <a:off x="1607201" y="2344571"/>
            <a:ext cx="1337310" cy="438062"/>
          </a:xfrm>
          <a:prstGeom prst="rect">
            <a:avLst/>
          </a:prstGeom>
          <a:blipFill>
            <a:blip r:embed="rId4" cstate="print"/>
            <a:stretch>
              <a:fillRect/>
            </a:stretch>
          </a:blipFill>
        </p:spPr>
        <p:txBody>
          <a:bodyPr wrap="square" lIns="0" tIns="0" rIns="0" bIns="0" rtlCol="0"/>
          <a:lstStyle/>
          <a:p>
            <a:endParaRPr sz="1350"/>
          </a:p>
        </p:txBody>
      </p:sp>
      <p:sp>
        <p:nvSpPr>
          <p:cNvPr id="52" name="object 52"/>
          <p:cNvSpPr/>
          <p:nvPr/>
        </p:nvSpPr>
        <p:spPr>
          <a:xfrm>
            <a:off x="1730645" y="2320584"/>
            <a:ext cx="1117426" cy="528916"/>
          </a:xfrm>
          <a:prstGeom prst="rect">
            <a:avLst/>
          </a:prstGeom>
          <a:blipFill>
            <a:blip r:embed="rId9" cstate="print"/>
            <a:stretch>
              <a:fillRect/>
            </a:stretch>
          </a:blipFill>
        </p:spPr>
        <p:txBody>
          <a:bodyPr wrap="square" lIns="0" tIns="0" rIns="0" bIns="0" rtlCol="0"/>
          <a:lstStyle/>
          <a:p>
            <a:endParaRPr sz="1350"/>
          </a:p>
        </p:txBody>
      </p:sp>
      <p:sp>
        <p:nvSpPr>
          <p:cNvPr id="53" name="object 53"/>
          <p:cNvSpPr/>
          <p:nvPr/>
        </p:nvSpPr>
        <p:spPr>
          <a:xfrm>
            <a:off x="1632275" y="2356580"/>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4"/>
                </a:lnTo>
                <a:lnTo>
                  <a:pt x="0" y="553720"/>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20"/>
                </a:lnTo>
                <a:lnTo>
                  <a:pt x="3055620" y="110744"/>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54" name="object 54"/>
          <p:cNvSpPr/>
          <p:nvPr/>
        </p:nvSpPr>
        <p:spPr>
          <a:xfrm>
            <a:off x="1632275" y="2356580"/>
            <a:ext cx="1289090" cy="373976"/>
          </a:xfrm>
          <a:custGeom>
            <a:avLst/>
            <a:gdLst/>
            <a:ahLst/>
            <a:cxnLst/>
            <a:rect l="l" t="t" r="r" b="b"/>
            <a:pathLst>
              <a:path w="3055620" h="664845">
                <a:moveTo>
                  <a:pt x="0" y="110744"/>
                </a:moveTo>
                <a:lnTo>
                  <a:pt x="8702" y="67615"/>
                </a:lnTo>
                <a:lnTo>
                  <a:pt x="32435" y="32416"/>
                </a:lnTo>
                <a:lnTo>
                  <a:pt x="67637" y="8695"/>
                </a:lnTo>
                <a:lnTo>
                  <a:pt x="110744" y="0"/>
                </a:lnTo>
                <a:lnTo>
                  <a:pt x="2944876" y="0"/>
                </a:lnTo>
                <a:lnTo>
                  <a:pt x="2988004" y="8695"/>
                </a:lnTo>
                <a:lnTo>
                  <a:pt x="3023203" y="32416"/>
                </a:lnTo>
                <a:lnTo>
                  <a:pt x="3046924" y="67615"/>
                </a:lnTo>
                <a:lnTo>
                  <a:pt x="3055620" y="110744"/>
                </a:lnTo>
                <a:lnTo>
                  <a:pt x="3055620" y="553720"/>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20"/>
                </a:lnTo>
                <a:lnTo>
                  <a:pt x="0" y="110744"/>
                </a:lnTo>
                <a:close/>
              </a:path>
            </a:pathLst>
          </a:custGeom>
          <a:ln w="12191">
            <a:solidFill>
              <a:srgbClr val="FFFFFF"/>
            </a:solidFill>
          </a:ln>
        </p:spPr>
        <p:txBody>
          <a:bodyPr wrap="square" lIns="0" tIns="0" rIns="0" bIns="0" rtlCol="0"/>
          <a:lstStyle/>
          <a:p>
            <a:endParaRPr sz="1350"/>
          </a:p>
        </p:txBody>
      </p:sp>
      <p:sp>
        <p:nvSpPr>
          <p:cNvPr id="55" name="object 55"/>
          <p:cNvSpPr txBox="1"/>
          <p:nvPr/>
        </p:nvSpPr>
        <p:spPr>
          <a:xfrm>
            <a:off x="1811977" y="2357010"/>
            <a:ext cx="930652" cy="306445"/>
          </a:xfrm>
          <a:prstGeom prst="rect">
            <a:avLst/>
          </a:prstGeom>
        </p:spPr>
        <p:txBody>
          <a:bodyPr vert="horz" wrap="square" lIns="0" tIns="6301" rIns="0" bIns="0" rtlCol="0">
            <a:spAutoFit/>
          </a:bodyPr>
          <a:lstStyle/>
          <a:p>
            <a:pPr marL="261633" marR="2400" indent="-255932">
              <a:spcBef>
                <a:spcPts val="50"/>
              </a:spcBef>
            </a:pPr>
            <a:r>
              <a:rPr sz="975" spc="-14" dirty="0">
                <a:latin typeface="Noto Sans"/>
                <a:cs typeface="Noto Sans"/>
              </a:rPr>
              <a:t>Identifying</a:t>
            </a:r>
            <a:r>
              <a:rPr sz="975" spc="-43" dirty="0">
                <a:latin typeface="Noto Sans"/>
                <a:cs typeface="Noto Sans"/>
              </a:rPr>
              <a:t> </a:t>
            </a:r>
            <a:r>
              <a:rPr sz="975" spc="-5" dirty="0">
                <a:latin typeface="Noto Sans"/>
                <a:cs typeface="Noto Sans"/>
              </a:rPr>
              <a:t>Unique  </a:t>
            </a:r>
            <a:r>
              <a:rPr sz="975" spc="-7" dirty="0">
                <a:latin typeface="Noto Sans"/>
                <a:cs typeface="Noto Sans"/>
              </a:rPr>
              <a:t>Elements</a:t>
            </a:r>
            <a:endParaRPr sz="975">
              <a:latin typeface="Noto Sans"/>
              <a:cs typeface="Noto Sans"/>
            </a:endParaRPr>
          </a:p>
        </p:txBody>
      </p:sp>
      <p:sp>
        <p:nvSpPr>
          <p:cNvPr id="56" name="object 56"/>
          <p:cNvSpPr/>
          <p:nvPr/>
        </p:nvSpPr>
        <p:spPr>
          <a:xfrm>
            <a:off x="1607201" y="2804915"/>
            <a:ext cx="1337310" cy="438919"/>
          </a:xfrm>
          <a:prstGeom prst="rect">
            <a:avLst/>
          </a:prstGeom>
          <a:blipFill>
            <a:blip r:embed="rId6" cstate="print"/>
            <a:stretch>
              <a:fillRect/>
            </a:stretch>
          </a:blipFill>
        </p:spPr>
        <p:txBody>
          <a:bodyPr wrap="square" lIns="0" tIns="0" rIns="0" bIns="0" rtlCol="0"/>
          <a:lstStyle/>
          <a:p>
            <a:endParaRPr sz="1350"/>
          </a:p>
        </p:txBody>
      </p:sp>
      <p:sp>
        <p:nvSpPr>
          <p:cNvPr id="57" name="object 57"/>
          <p:cNvSpPr/>
          <p:nvPr/>
        </p:nvSpPr>
        <p:spPr>
          <a:xfrm>
            <a:off x="1788509" y="2867501"/>
            <a:ext cx="975336" cy="357473"/>
          </a:xfrm>
          <a:prstGeom prst="rect">
            <a:avLst/>
          </a:prstGeom>
          <a:blipFill>
            <a:blip r:embed="rId10" cstate="print"/>
            <a:stretch>
              <a:fillRect/>
            </a:stretch>
          </a:blipFill>
        </p:spPr>
        <p:txBody>
          <a:bodyPr wrap="square" lIns="0" tIns="0" rIns="0" bIns="0" rtlCol="0"/>
          <a:lstStyle/>
          <a:p>
            <a:endParaRPr sz="1350"/>
          </a:p>
        </p:txBody>
      </p:sp>
      <p:sp>
        <p:nvSpPr>
          <p:cNvPr id="58" name="object 58"/>
          <p:cNvSpPr/>
          <p:nvPr/>
        </p:nvSpPr>
        <p:spPr>
          <a:xfrm>
            <a:off x="1632275" y="2816924"/>
            <a:ext cx="1289090" cy="374690"/>
          </a:xfrm>
          <a:custGeom>
            <a:avLst/>
            <a:gdLst/>
            <a:ahLst/>
            <a:cxnLst/>
            <a:rect l="l" t="t" r="r" b="b"/>
            <a:pathLst>
              <a:path w="3055620" h="666114">
                <a:moveTo>
                  <a:pt x="2944622" y="0"/>
                </a:moveTo>
                <a:lnTo>
                  <a:pt x="110998" y="0"/>
                </a:lnTo>
                <a:lnTo>
                  <a:pt x="67792" y="8717"/>
                </a:lnTo>
                <a:lnTo>
                  <a:pt x="32510" y="32496"/>
                </a:lnTo>
                <a:lnTo>
                  <a:pt x="8722" y="67776"/>
                </a:lnTo>
                <a:lnTo>
                  <a:pt x="0" y="110998"/>
                </a:lnTo>
                <a:lnTo>
                  <a:pt x="0" y="554989"/>
                </a:lnTo>
                <a:lnTo>
                  <a:pt x="8722" y="598211"/>
                </a:lnTo>
                <a:lnTo>
                  <a:pt x="32510" y="633491"/>
                </a:lnTo>
                <a:lnTo>
                  <a:pt x="67792" y="657270"/>
                </a:lnTo>
                <a:lnTo>
                  <a:pt x="110998" y="665988"/>
                </a:lnTo>
                <a:lnTo>
                  <a:pt x="2944622" y="665988"/>
                </a:lnTo>
                <a:lnTo>
                  <a:pt x="2987843" y="657270"/>
                </a:lnTo>
                <a:lnTo>
                  <a:pt x="3023123" y="633491"/>
                </a:lnTo>
                <a:lnTo>
                  <a:pt x="3046902" y="598211"/>
                </a:lnTo>
                <a:lnTo>
                  <a:pt x="3055620" y="554989"/>
                </a:lnTo>
                <a:lnTo>
                  <a:pt x="3055620" y="110998"/>
                </a:lnTo>
                <a:lnTo>
                  <a:pt x="3046902" y="67776"/>
                </a:lnTo>
                <a:lnTo>
                  <a:pt x="3023123" y="32496"/>
                </a:lnTo>
                <a:lnTo>
                  <a:pt x="2987843" y="8717"/>
                </a:lnTo>
                <a:lnTo>
                  <a:pt x="2944622" y="0"/>
                </a:lnTo>
                <a:close/>
              </a:path>
            </a:pathLst>
          </a:custGeom>
          <a:solidFill>
            <a:srgbClr val="A6A6A6"/>
          </a:solidFill>
        </p:spPr>
        <p:txBody>
          <a:bodyPr wrap="square" lIns="0" tIns="0" rIns="0" bIns="0" rtlCol="0"/>
          <a:lstStyle/>
          <a:p>
            <a:endParaRPr sz="1350"/>
          </a:p>
        </p:txBody>
      </p:sp>
      <p:sp>
        <p:nvSpPr>
          <p:cNvPr id="59" name="object 59"/>
          <p:cNvSpPr/>
          <p:nvPr/>
        </p:nvSpPr>
        <p:spPr>
          <a:xfrm>
            <a:off x="1632275" y="2816924"/>
            <a:ext cx="1289090" cy="374690"/>
          </a:xfrm>
          <a:custGeom>
            <a:avLst/>
            <a:gdLst/>
            <a:ahLst/>
            <a:cxnLst/>
            <a:rect l="l" t="t" r="r" b="b"/>
            <a:pathLst>
              <a:path w="3055620" h="666114">
                <a:moveTo>
                  <a:pt x="0" y="110998"/>
                </a:moveTo>
                <a:lnTo>
                  <a:pt x="8722" y="67776"/>
                </a:lnTo>
                <a:lnTo>
                  <a:pt x="32510" y="32496"/>
                </a:lnTo>
                <a:lnTo>
                  <a:pt x="67792" y="8717"/>
                </a:lnTo>
                <a:lnTo>
                  <a:pt x="110998" y="0"/>
                </a:lnTo>
                <a:lnTo>
                  <a:pt x="2944622" y="0"/>
                </a:lnTo>
                <a:lnTo>
                  <a:pt x="2987843" y="8717"/>
                </a:lnTo>
                <a:lnTo>
                  <a:pt x="3023123" y="32496"/>
                </a:lnTo>
                <a:lnTo>
                  <a:pt x="3046902" y="67776"/>
                </a:lnTo>
                <a:lnTo>
                  <a:pt x="3055620" y="110998"/>
                </a:lnTo>
                <a:lnTo>
                  <a:pt x="3055620" y="554989"/>
                </a:lnTo>
                <a:lnTo>
                  <a:pt x="3046902" y="598211"/>
                </a:lnTo>
                <a:lnTo>
                  <a:pt x="3023123" y="633491"/>
                </a:lnTo>
                <a:lnTo>
                  <a:pt x="2987843" y="657270"/>
                </a:lnTo>
                <a:lnTo>
                  <a:pt x="2944622" y="665988"/>
                </a:lnTo>
                <a:lnTo>
                  <a:pt x="110998" y="665988"/>
                </a:lnTo>
                <a:lnTo>
                  <a:pt x="67792" y="657270"/>
                </a:lnTo>
                <a:lnTo>
                  <a:pt x="32510" y="633491"/>
                </a:lnTo>
                <a:lnTo>
                  <a:pt x="8722" y="598211"/>
                </a:lnTo>
                <a:lnTo>
                  <a:pt x="0" y="554989"/>
                </a:lnTo>
                <a:lnTo>
                  <a:pt x="0" y="110998"/>
                </a:lnTo>
                <a:close/>
              </a:path>
            </a:pathLst>
          </a:custGeom>
          <a:ln w="12192">
            <a:solidFill>
              <a:srgbClr val="FFFFFF"/>
            </a:solidFill>
          </a:ln>
        </p:spPr>
        <p:txBody>
          <a:bodyPr wrap="square" lIns="0" tIns="0" rIns="0" bIns="0" rtlCol="0"/>
          <a:lstStyle/>
          <a:p>
            <a:endParaRPr sz="1350"/>
          </a:p>
        </p:txBody>
      </p:sp>
      <p:sp>
        <p:nvSpPr>
          <p:cNvPr id="60" name="object 60"/>
          <p:cNvSpPr txBox="1"/>
          <p:nvPr/>
        </p:nvSpPr>
        <p:spPr>
          <a:xfrm>
            <a:off x="1869949" y="2903363"/>
            <a:ext cx="814655" cy="156404"/>
          </a:xfrm>
          <a:prstGeom prst="rect">
            <a:avLst/>
          </a:prstGeom>
        </p:spPr>
        <p:txBody>
          <a:bodyPr vert="horz" wrap="square" lIns="0" tIns="6301" rIns="0" bIns="0" rtlCol="0">
            <a:spAutoFit/>
          </a:bodyPr>
          <a:lstStyle/>
          <a:p>
            <a:pPr marL="6001">
              <a:spcBef>
                <a:spcPts val="50"/>
              </a:spcBef>
            </a:pPr>
            <a:r>
              <a:rPr sz="975" spc="-10" dirty="0">
                <a:latin typeface="Noto Sans"/>
                <a:cs typeface="Noto Sans"/>
              </a:rPr>
              <a:t>Value</a:t>
            </a:r>
            <a:r>
              <a:rPr sz="975" spc="-38" dirty="0">
                <a:latin typeface="Noto Sans"/>
                <a:cs typeface="Noto Sans"/>
              </a:rPr>
              <a:t> </a:t>
            </a:r>
            <a:r>
              <a:rPr sz="975" spc="-7" dirty="0">
                <a:latin typeface="Noto Sans"/>
                <a:cs typeface="Noto Sans"/>
              </a:rPr>
              <a:t>Extraction</a:t>
            </a:r>
            <a:endParaRPr sz="975">
              <a:latin typeface="Noto Sans"/>
              <a:cs typeface="Noto Sans"/>
            </a:endParaRPr>
          </a:p>
        </p:txBody>
      </p:sp>
      <p:sp>
        <p:nvSpPr>
          <p:cNvPr id="61" name="object 61"/>
          <p:cNvSpPr/>
          <p:nvPr/>
        </p:nvSpPr>
        <p:spPr>
          <a:xfrm>
            <a:off x="1607201" y="3266115"/>
            <a:ext cx="1337310" cy="438062"/>
          </a:xfrm>
          <a:prstGeom prst="rect">
            <a:avLst/>
          </a:prstGeom>
          <a:blipFill>
            <a:blip r:embed="rId4" cstate="print"/>
            <a:stretch>
              <a:fillRect/>
            </a:stretch>
          </a:blipFill>
        </p:spPr>
        <p:txBody>
          <a:bodyPr wrap="square" lIns="0" tIns="0" rIns="0" bIns="0" rtlCol="0"/>
          <a:lstStyle/>
          <a:p>
            <a:endParaRPr sz="1350"/>
          </a:p>
        </p:txBody>
      </p:sp>
      <p:sp>
        <p:nvSpPr>
          <p:cNvPr id="62" name="object 62"/>
          <p:cNvSpPr/>
          <p:nvPr/>
        </p:nvSpPr>
        <p:spPr>
          <a:xfrm>
            <a:off x="1844444" y="3327844"/>
            <a:ext cx="862823" cy="357473"/>
          </a:xfrm>
          <a:prstGeom prst="rect">
            <a:avLst/>
          </a:prstGeom>
          <a:blipFill>
            <a:blip r:embed="rId11" cstate="print"/>
            <a:stretch>
              <a:fillRect/>
            </a:stretch>
          </a:blipFill>
        </p:spPr>
        <p:txBody>
          <a:bodyPr wrap="square" lIns="0" tIns="0" rIns="0" bIns="0" rtlCol="0"/>
          <a:lstStyle/>
          <a:p>
            <a:endParaRPr sz="1350"/>
          </a:p>
        </p:txBody>
      </p:sp>
      <p:sp>
        <p:nvSpPr>
          <p:cNvPr id="63" name="object 63"/>
          <p:cNvSpPr/>
          <p:nvPr/>
        </p:nvSpPr>
        <p:spPr>
          <a:xfrm>
            <a:off x="1632275" y="3278124"/>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3"/>
                </a:lnTo>
                <a:lnTo>
                  <a:pt x="0" y="553719"/>
                </a:lnTo>
                <a:lnTo>
                  <a:pt x="8702" y="596848"/>
                </a:lnTo>
                <a:lnTo>
                  <a:pt x="32435" y="632047"/>
                </a:lnTo>
                <a:lnTo>
                  <a:pt x="67637" y="655768"/>
                </a:lnTo>
                <a:lnTo>
                  <a:pt x="110744" y="664463"/>
                </a:lnTo>
                <a:lnTo>
                  <a:pt x="2944876" y="664463"/>
                </a:lnTo>
                <a:lnTo>
                  <a:pt x="2988004" y="655768"/>
                </a:lnTo>
                <a:lnTo>
                  <a:pt x="3023203" y="632047"/>
                </a:lnTo>
                <a:lnTo>
                  <a:pt x="3046924" y="596848"/>
                </a:lnTo>
                <a:lnTo>
                  <a:pt x="3055620" y="553719"/>
                </a:lnTo>
                <a:lnTo>
                  <a:pt x="3055620" y="110743"/>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64" name="object 64"/>
          <p:cNvSpPr/>
          <p:nvPr/>
        </p:nvSpPr>
        <p:spPr>
          <a:xfrm>
            <a:off x="1632275" y="3278124"/>
            <a:ext cx="1289090" cy="373976"/>
          </a:xfrm>
          <a:custGeom>
            <a:avLst/>
            <a:gdLst/>
            <a:ahLst/>
            <a:cxnLst/>
            <a:rect l="l" t="t" r="r" b="b"/>
            <a:pathLst>
              <a:path w="3055620" h="664845">
                <a:moveTo>
                  <a:pt x="0" y="110743"/>
                </a:moveTo>
                <a:lnTo>
                  <a:pt x="8702" y="67615"/>
                </a:lnTo>
                <a:lnTo>
                  <a:pt x="32435" y="32416"/>
                </a:lnTo>
                <a:lnTo>
                  <a:pt x="67637" y="8695"/>
                </a:lnTo>
                <a:lnTo>
                  <a:pt x="110744" y="0"/>
                </a:lnTo>
                <a:lnTo>
                  <a:pt x="2944876" y="0"/>
                </a:lnTo>
                <a:lnTo>
                  <a:pt x="2988004" y="8695"/>
                </a:lnTo>
                <a:lnTo>
                  <a:pt x="3023203" y="32416"/>
                </a:lnTo>
                <a:lnTo>
                  <a:pt x="3046924" y="67615"/>
                </a:lnTo>
                <a:lnTo>
                  <a:pt x="3055620" y="110743"/>
                </a:lnTo>
                <a:lnTo>
                  <a:pt x="3055620" y="553719"/>
                </a:lnTo>
                <a:lnTo>
                  <a:pt x="3046924" y="596848"/>
                </a:lnTo>
                <a:lnTo>
                  <a:pt x="3023203" y="632047"/>
                </a:lnTo>
                <a:lnTo>
                  <a:pt x="2988004" y="655768"/>
                </a:lnTo>
                <a:lnTo>
                  <a:pt x="2944876" y="664463"/>
                </a:lnTo>
                <a:lnTo>
                  <a:pt x="110744" y="664463"/>
                </a:lnTo>
                <a:lnTo>
                  <a:pt x="67637" y="655768"/>
                </a:lnTo>
                <a:lnTo>
                  <a:pt x="32435" y="632047"/>
                </a:lnTo>
                <a:lnTo>
                  <a:pt x="8702" y="596848"/>
                </a:lnTo>
                <a:lnTo>
                  <a:pt x="0" y="553719"/>
                </a:lnTo>
                <a:lnTo>
                  <a:pt x="0" y="110743"/>
                </a:lnTo>
                <a:close/>
              </a:path>
            </a:pathLst>
          </a:custGeom>
          <a:ln w="12191">
            <a:solidFill>
              <a:srgbClr val="FFFFFF"/>
            </a:solidFill>
          </a:ln>
        </p:spPr>
        <p:txBody>
          <a:bodyPr wrap="square" lIns="0" tIns="0" rIns="0" bIns="0" rtlCol="0"/>
          <a:lstStyle/>
          <a:p>
            <a:endParaRPr sz="1350"/>
          </a:p>
        </p:txBody>
      </p:sp>
      <p:sp>
        <p:nvSpPr>
          <p:cNvPr id="65" name="object 65"/>
          <p:cNvSpPr txBox="1"/>
          <p:nvPr/>
        </p:nvSpPr>
        <p:spPr>
          <a:xfrm>
            <a:off x="1925884" y="3364064"/>
            <a:ext cx="702141" cy="156101"/>
          </a:xfrm>
          <a:prstGeom prst="rect">
            <a:avLst/>
          </a:prstGeom>
        </p:spPr>
        <p:txBody>
          <a:bodyPr vert="horz" wrap="square" lIns="0" tIns="6001" rIns="0" bIns="0" rtlCol="0">
            <a:spAutoFit/>
          </a:bodyPr>
          <a:lstStyle/>
          <a:p>
            <a:pPr marL="6001">
              <a:spcBef>
                <a:spcPts val="47"/>
              </a:spcBef>
            </a:pPr>
            <a:r>
              <a:rPr sz="975" spc="-10" dirty="0">
                <a:latin typeface="Noto Sans"/>
                <a:cs typeface="Noto Sans"/>
              </a:rPr>
              <a:t>Feature</a:t>
            </a:r>
            <a:r>
              <a:rPr sz="975" spc="-33" dirty="0">
                <a:latin typeface="Noto Sans"/>
                <a:cs typeface="Noto Sans"/>
              </a:rPr>
              <a:t> </a:t>
            </a:r>
            <a:r>
              <a:rPr sz="975" spc="-5" dirty="0">
                <a:latin typeface="Noto Sans"/>
                <a:cs typeface="Noto Sans"/>
              </a:rPr>
              <a:t>Mean</a:t>
            </a:r>
            <a:endParaRPr sz="975">
              <a:latin typeface="Noto Sans"/>
              <a:cs typeface="Noto Sans"/>
            </a:endParaRPr>
          </a:p>
        </p:txBody>
      </p:sp>
      <p:sp>
        <p:nvSpPr>
          <p:cNvPr id="66" name="object 66"/>
          <p:cNvSpPr/>
          <p:nvPr/>
        </p:nvSpPr>
        <p:spPr>
          <a:xfrm>
            <a:off x="1607201" y="3726458"/>
            <a:ext cx="1337310" cy="438062"/>
          </a:xfrm>
          <a:prstGeom prst="rect">
            <a:avLst/>
          </a:prstGeom>
          <a:blipFill>
            <a:blip r:embed="rId4" cstate="print"/>
            <a:stretch>
              <a:fillRect/>
            </a:stretch>
          </a:blipFill>
        </p:spPr>
        <p:txBody>
          <a:bodyPr wrap="square" lIns="0" tIns="0" rIns="0" bIns="0" rtlCol="0"/>
          <a:lstStyle/>
          <a:p>
            <a:endParaRPr sz="1350"/>
          </a:p>
        </p:txBody>
      </p:sp>
      <p:sp>
        <p:nvSpPr>
          <p:cNvPr id="67" name="object 67"/>
          <p:cNvSpPr/>
          <p:nvPr/>
        </p:nvSpPr>
        <p:spPr>
          <a:xfrm>
            <a:off x="1798153" y="3788188"/>
            <a:ext cx="955406" cy="357473"/>
          </a:xfrm>
          <a:prstGeom prst="rect">
            <a:avLst/>
          </a:prstGeom>
          <a:blipFill>
            <a:blip r:embed="rId12" cstate="print"/>
            <a:stretch>
              <a:fillRect/>
            </a:stretch>
          </a:blipFill>
        </p:spPr>
        <p:txBody>
          <a:bodyPr wrap="square" lIns="0" tIns="0" rIns="0" bIns="0" rtlCol="0"/>
          <a:lstStyle/>
          <a:p>
            <a:endParaRPr sz="1350"/>
          </a:p>
        </p:txBody>
      </p:sp>
      <p:sp>
        <p:nvSpPr>
          <p:cNvPr id="68" name="object 68"/>
          <p:cNvSpPr/>
          <p:nvPr/>
        </p:nvSpPr>
        <p:spPr>
          <a:xfrm>
            <a:off x="1632275" y="3738467"/>
            <a:ext cx="1289090" cy="373976"/>
          </a:xfrm>
          <a:custGeom>
            <a:avLst/>
            <a:gdLst/>
            <a:ahLst/>
            <a:cxnLst/>
            <a:rect l="l" t="t" r="r" b="b"/>
            <a:pathLst>
              <a:path w="3055620" h="664845">
                <a:moveTo>
                  <a:pt x="2944876" y="0"/>
                </a:moveTo>
                <a:lnTo>
                  <a:pt x="110744" y="0"/>
                </a:lnTo>
                <a:lnTo>
                  <a:pt x="67637" y="8695"/>
                </a:lnTo>
                <a:lnTo>
                  <a:pt x="32435" y="32416"/>
                </a:lnTo>
                <a:lnTo>
                  <a:pt x="8702" y="67615"/>
                </a:lnTo>
                <a:lnTo>
                  <a:pt x="0" y="110744"/>
                </a:lnTo>
                <a:lnTo>
                  <a:pt x="0" y="553720"/>
                </a:lnTo>
                <a:lnTo>
                  <a:pt x="8702" y="596848"/>
                </a:lnTo>
                <a:lnTo>
                  <a:pt x="32435" y="632047"/>
                </a:lnTo>
                <a:lnTo>
                  <a:pt x="67637" y="655768"/>
                </a:lnTo>
                <a:lnTo>
                  <a:pt x="110744" y="664464"/>
                </a:lnTo>
                <a:lnTo>
                  <a:pt x="2944876" y="664464"/>
                </a:lnTo>
                <a:lnTo>
                  <a:pt x="2988004" y="655768"/>
                </a:lnTo>
                <a:lnTo>
                  <a:pt x="3023203" y="632047"/>
                </a:lnTo>
                <a:lnTo>
                  <a:pt x="3046924" y="596848"/>
                </a:lnTo>
                <a:lnTo>
                  <a:pt x="3055620" y="553720"/>
                </a:lnTo>
                <a:lnTo>
                  <a:pt x="3055620" y="110744"/>
                </a:lnTo>
                <a:lnTo>
                  <a:pt x="3046924" y="67615"/>
                </a:lnTo>
                <a:lnTo>
                  <a:pt x="3023203" y="32416"/>
                </a:lnTo>
                <a:lnTo>
                  <a:pt x="2988004" y="8695"/>
                </a:lnTo>
                <a:lnTo>
                  <a:pt x="2944876" y="0"/>
                </a:lnTo>
                <a:close/>
              </a:path>
            </a:pathLst>
          </a:custGeom>
          <a:solidFill>
            <a:srgbClr val="A6A6A6"/>
          </a:solidFill>
        </p:spPr>
        <p:txBody>
          <a:bodyPr wrap="square" lIns="0" tIns="0" rIns="0" bIns="0" rtlCol="0"/>
          <a:lstStyle/>
          <a:p>
            <a:endParaRPr sz="1350"/>
          </a:p>
        </p:txBody>
      </p:sp>
      <p:sp>
        <p:nvSpPr>
          <p:cNvPr id="69" name="object 69"/>
          <p:cNvSpPr/>
          <p:nvPr/>
        </p:nvSpPr>
        <p:spPr>
          <a:xfrm>
            <a:off x="1632275" y="3738467"/>
            <a:ext cx="1289090" cy="373976"/>
          </a:xfrm>
          <a:custGeom>
            <a:avLst/>
            <a:gdLst/>
            <a:ahLst/>
            <a:cxnLst/>
            <a:rect l="l" t="t" r="r" b="b"/>
            <a:pathLst>
              <a:path w="3055620" h="664845">
                <a:moveTo>
                  <a:pt x="0" y="110744"/>
                </a:moveTo>
                <a:lnTo>
                  <a:pt x="8702" y="67615"/>
                </a:lnTo>
                <a:lnTo>
                  <a:pt x="32435" y="32416"/>
                </a:lnTo>
                <a:lnTo>
                  <a:pt x="67637" y="8695"/>
                </a:lnTo>
                <a:lnTo>
                  <a:pt x="110744" y="0"/>
                </a:lnTo>
                <a:lnTo>
                  <a:pt x="2944876" y="0"/>
                </a:lnTo>
                <a:lnTo>
                  <a:pt x="2988004" y="8695"/>
                </a:lnTo>
                <a:lnTo>
                  <a:pt x="3023203" y="32416"/>
                </a:lnTo>
                <a:lnTo>
                  <a:pt x="3046924" y="67615"/>
                </a:lnTo>
                <a:lnTo>
                  <a:pt x="3055620" y="110744"/>
                </a:lnTo>
                <a:lnTo>
                  <a:pt x="3055620" y="553720"/>
                </a:lnTo>
                <a:lnTo>
                  <a:pt x="3046924" y="596848"/>
                </a:lnTo>
                <a:lnTo>
                  <a:pt x="3023203" y="632047"/>
                </a:lnTo>
                <a:lnTo>
                  <a:pt x="2988004" y="655768"/>
                </a:lnTo>
                <a:lnTo>
                  <a:pt x="2944876" y="664464"/>
                </a:lnTo>
                <a:lnTo>
                  <a:pt x="110744" y="664464"/>
                </a:lnTo>
                <a:lnTo>
                  <a:pt x="67637" y="655768"/>
                </a:lnTo>
                <a:lnTo>
                  <a:pt x="32435" y="632047"/>
                </a:lnTo>
                <a:lnTo>
                  <a:pt x="8702" y="596848"/>
                </a:lnTo>
                <a:lnTo>
                  <a:pt x="0" y="553720"/>
                </a:lnTo>
                <a:lnTo>
                  <a:pt x="0" y="110744"/>
                </a:lnTo>
                <a:close/>
              </a:path>
            </a:pathLst>
          </a:custGeom>
          <a:ln w="12191">
            <a:solidFill>
              <a:srgbClr val="FFFFFF"/>
            </a:solidFill>
          </a:ln>
        </p:spPr>
        <p:txBody>
          <a:bodyPr wrap="square" lIns="0" tIns="0" rIns="0" bIns="0" rtlCol="0"/>
          <a:lstStyle/>
          <a:p>
            <a:endParaRPr sz="1350"/>
          </a:p>
        </p:txBody>
      </p:sp>
      <p:sp>
        <p:nvSpPr>
          <p:cNvPr id="70" name="object 70"/>
          <p:cNvSpPr/>
          <p:nvPr/>
        </p:nvSpPr>
        <p:spPr>
          <a:xfrm>
            <a:off x="1607201" y="4186809"/>
            <a:ext cx="1337310" cy="438919"/>
          </a:xfrm>
          <a:prstGeom prst="rect">
            <a:avLst/>
          </a:prstGeom>
          <a:blipFill>
            <a:blip r:embed="rId6" cstate="print"/>
            <a:stretch>
              <a:fillRect/>
            </a:stretch>
          </a:blipFill>
        </p:spPr>
        <p:txBody>
          <a:bodyPr wrap="square" lIns="0" tIns="0" rIns="0" bIns="0" rtlCol="0"/>
          <a:lstStyle/>
          <a:p>
            <a:endParaRPr sz="1350"/>
          </a:p>
        </p:txBody>
      </p:sp>
      <p:sp>
        <p:nvSpPr>
          <p:cNvPr id="71" name="object 71"/>
          <p:cNvSpPr/>
          <p:nvPr/>
        </p:nvSpPr>
        <p:spPr>
          <a:xfrm>
            <a:off x="1841873" y="4249389"/>
            <a:ext cx="867966" cy="357473"/>
          </a:xfrm>
          <a:prstGeom prst="rect">
            <a:avLst/>
          </a:prstGeom>
          <a:blipFill>
            <a:blip r:embed="rId13" cstate="print"/>
            <a:stretch>
              <a:fillRect/>
            </a:stretch>
          </a:blipFill>
        </p:spPr>
        <p:txBody>
          <a:bodyPr wrap="square" lIns="0" tIns="0" rIns="0" bIns="0" rtlCol="0"/>
          <a:lstStyle/>
          <a:p>
            <a:endParaRPr sz="1350"/>
          </a:p>
        </p:txBody>
      </p:sp>
      <p:sp>
        <p:nvSpPr>
          <p:cNvPr id="72" name="object 72"/>
          <p:cNvSpPr/>
          <p:nvPr/>
        </p:nvSpPr>
        <p:spPr>
          <a:xfrm>
            <a:off x="1632275" y="4198811"/>
            <a:ext cx="1289090" cy="374690"/>
          </a:xfrm>
          <a:custGeom>
            <a:avLst/>
            <a:gdLst/>
            <a:ahLst/>
            <a:cxnLst/>
            <a:rect l="l" t="t" r="r" b="b"/>
            <a:pathLst>
              <a:path w="3055620" h="666115">
                <a:moveTo>
                  <a:pt x="2944622" y="0"/>
                </a:moveTo>
                <a:lnTo>
                  <a:pt x="110998" y="0"/>
                </a:lnTo>
                <a:lnTo>
                  <a:pt x="67792" y="8717"/>
                </a:lnTo>
                <a:lnTo>
                  <a:pt x="32510" y="32496"/>
                </a:lnTo>
                <a:lnTo>
                  <a:pt x="8722" y="67776"/>
                </a:lnTo>
                <a:lnTo>
                  <a:pt x="0" y="110998"/>
                </a:lnTo>
                <a:lnTo>
                  <a:pt x="0" y="554990"/>
                </a:lnTo>
                <a:lnTo>
                  <a:pt x="8722" y="598195"/>
                </a:lnTo>
                <a:lnTo>
                  <a:pt x="32510" y="633477"/>
                </a:lnTo>
                <a:lnTo>
                  <a:pt x="67792" y="657265"/>
                </a:lnTo>
                <a:lnTo>
                  <a:pt x="110998" y="665988"/>
                </a:lnTo>
                <a:lnTo>
                  <a:pt x="2944622" y="665988"/>
                </a:lnTo>
                <a:lnTo>
                  <a:pt x="2987843" y="657265"/>
                </a:lnTo>
                <a:lnTo>
                  <a:pt x="3023123" y="633477"/>
                </a:lnTo>
                <a:lnTo>
                  <a:pt x="3046902" y="598195"/>
                </a:lnTo>
                <a:lnTo>
                  <a:pt x="3055620" y="554990"/>
                </a:lnTo>
                <a:lnTo>
                  <a:pt x="3055620" y="110998"/>
                </a:lnTo>
                <a:lnTo>
                  <a:pt x="3046902" y="67776"/>
                </a:lnTo>
                <a:lnTo>
                  <a:pt x="3023123" y="32496"/>
                </a:lnTo>
                <a:lnTo>
                  <a:pt x="2987843" y="8717"/>
                </a:lnTo>
                <a:lnTo>
                  <a:pt x="2944622" y="0"/>
                </a:lnTo>
                <a:close/>
              </a:path>
            </a:pathLst>
          </a:custGeom>
          <a:solidFill>
            <a:srgbClr val="A6A6A6"/>
          </a:solidFill>
        </p:spPr>
        <p:txBody>
          <a:bodyPr wrap="square" lIns="0" tIns="0" rIns="0" bIns="0" rtlCol="0"/>
          <a:lstStyle/>
          <a:p>
            <a:endParaRPr sz="1350"/>
          </a:p>
        </p:txBody>
      </p:sp>
      <p:sp>
        <p:nvSpPr>
          <p:cNvPr id="73" name="object 73"/>
          <p:cNvSpPr/>
          <p:nvPr/>
        </p:nvSpPr>
        <p:spPr>
          <a:xfrm>
            <a:off x="1632275" y="4198811"/>
            <a:ext cx="1289090" cy="374690"/>
          </a:xfrm>
          <a:custGeom>
            <a:avLst/>
            <a:gdLst/>
            <a:ahLst/>
            <a:cxnLst/>
            <a:rect l="l" t="t" r="r" b="b"/>
            <a:pathLst>
              <a:path w="3055620" h="666115">
                <a:moveTo>
                  <a:pt x="0" y="110998"/>
                </a:moveTo>
                <a:lnTo>
                  <a:pt x="8722" y="67776"/>
                </a:lnTo>
                <a:lnTo>
                  <a:pt x="32510" y="32496"/>
                </a:lnTo>
                <a:lnTo>
                  <a:pt x="67792" y="8717"/>
                </a:lnTo>
                <a:lnTo>
                  <a:pt x="110998" y="0"/>
                </a:lnTo>
                <a:lnTo>
                  <a:pt x="2944622" y="0"/>
                </a:lnTo>
                <a:lnTo>
                  <a:pt x="2987843" y="8717"/>
                </a:lnTo>
                <a:lnTo>
                  <a:pt x="3023123" y="32496"/>
                </a:lnTo>
                <a:lnTo>
                  <a:pt x="3046902" y="67776"/>
                </a:lnTo>
                <a:lnTo>
                  <a:pt x="3055620" y="110998"/>
                </a:lnTo>
                <a:lnTo>
                  <a:pt x="3055620" y="554990"/>
                </a:lnTo>
                <a:lnTo>
                  <a:pt x="3046902" y="598195"/>
                </a:lnTo>
                <a:lnTo>
                  <a:pt x="3023123" y="633477"/>
                </a:lnTo>
                <a:lnTo>
                  <a:pt x="2987843" y="657265"/>
                </a:lnTo>
                <a:lnTo>
                  <a:pt x="2944622" y="665988"/>
                </a:lnTo>
                <a:lnTo>
                  <a:pt x="110998" y="665988"/>
                </a:lnTo>
                <a:lnTo>
                  <a:pt x="67792" y="657265"/>
                </a:lnTo>
                <a:lnTo>
                  <a:pt x="32510" y="633477"/>
                </a:lnTo>
                <a:lnTo>
                  <a:pt x="8722" y="598195"/>
                </a:lnTo>
                <a:lnTo>
                  <a:pt x="0" y="554990"/>
                </a:lnTo>
                <a:lnTo>
                  <a:pt x="0" y="110998"/>
                </a:lnTo>
                <a:close/>
              </a:path>
            </a:pathLst>
          </a:custGeom>
          <a:ln w="12192">
            <a:solidFill>
              <a:srgbClr val="FFFFFF"/>
            </a:solidFill>
          </a:ln>
        </p:spPr>
        <p:txBody>
          <a:bodyPr wrap="square" lIns="0" tIns="0" rIns="0" bIns="0" rtlCol="0"/>
          <a:lstStyle/>
          <a:p>
            <a:endParaRPr sz="1350"/>
          </a:p>
        </p:txBody>
      </p:sp>
      <p:sp>
        <p:nvSpPr>
          <p:cNvPr id="74" name="object 74"/>
          <p:cNvSpPr txBox="1"/>
          <p:nvPr/>
        </p:nvSpPr>
        <p:spPr>
          <a:xfrm>
            <a:off x="1879591" y="3824907"/>
            <a:ext cx="794564" cy="560057"/>
          </a:xfrm>
          <a:prstGeom prst="rect">
            <a:avLst/>
          </a:prstGeom>
        </p:spPr>
        <p:txBody>
          <a:bodyPr vert="horz" wrap="square" lIns="0" tIns="6001" rIns="0" bIns="0" rtlCol="0">
            <a:spAutoFit/>
          </a:bodyPr>
          <a:lstStyle/>
          <a:p>
            <a:pPr algn="ctr">
              <a:spcBef>
                <a:spcPts val="47"/>
              </a:spcBef>
            </a:pPr>
            <a:r>
              <a:rPr sz="975" spc="-10" dirty="0">
                <a:latin typeface="Noto Sans"/>
                <a:cs typeface="Noto Sans"/>
              </a:rPr>
              <a:t>Feature</a:t>
            </a:r>
            <a:r>
              <a:rPr sz="975" spc="-35" dirty="0">
                <a:latin typeface="Noto Sans"/>
                <a:cs typeface="Noto Sans"/>
              </a:rPr>
              <a:t> </a:t>
            </a:r>
            <a:r>
              <a:rPr sz="975" spc="-5" dirty="0">
                <a:latin typeface="Noto Sans"/>
                <a:cs typeface="Noto Sans"/>
              </a:rPr>
              <a:t>Median</a:t>
            </a:r>
            <a:endParaRPr sz="975">
              <a:latin typeface="Noto Sans"/>
              <a:cs typeface="Noto Sans"/>
            </a:endParaRPr>
          </a:p>
          <a:p>
            <a:pPr>
              <a:spcBef>
                <a:spcPts val="12"/>
              </a:spcBef>
            </a:pPr>
            <a:endParaRPr sz="1650">
              <a:latin typeface="Times New Roman"/>
              <a:cs typeface="Times New Roman"/>
            </a:endParaRPr>
          </a:p>
          <a:p>
            <a:pPr algn="ctr">
              <a:lnSpc>
                <a:spcPct val="100000"/>
              </a:lnSpc>
            </a:pPr>
            <a:r>
              <a:rPr sz="975" spc="-10" dirty="0">
                <a:latin typeface="Noto Sans"/>
                <a:cs typeface="Noto Sans"/>
              </a:rPr>
              <a:t>Feature</a:t>
            </a:r>
            <a:r>
              <a:rPr sz="975" spc="-19" dirty="0">
                <a:latin typeface="Noto Sans"/>
                <a:cs typeface="Noto Sans"/>
              </a:rPr>
              <a:t> </a:t>
            </a:r>
            <a:r>
              <a:rPr sz="975" spc="-2" dirty="0">
                <a:latin typeface="Noto Sans"/>
                <a:cs typeface="Noto Sans"/>
              </a:rPr>
              <a:t>Mode</a:t>
            </a:r>
            <a:endParaRPr sz="975">
              <a:latin typeface="Noto Sans"/>
              <a:cs typeface="Noto Sans"/>
            </a:endParaRPr>
          </a:p>
        </p:txBody>
      </p:sp>
      <p:pic>
        <p:nvPicPr>
          <p:cNvPr id="75" name="Picture 74" descr="Capture.id.PNG"/>
          <p:cNvPicPr>
            <a:picLocks noChangeAspect="1"/>
          </p:cNvPicPr>
          <p:nvPr/>
        </p:nvPicPr>
        <p:blipFill>
          <a:blip r:embed="rId14"/>
          <a:stretch>
            <a:fillRect/>
          </a:stretch>
        </p:blipFill>
        <p:spPr>
          <a:xfrm>
            <a:off x="4171950" y="3886200"/>
            <a:ext cx="2407780" cy="1257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16427" y="2687479"/>
            <a:ext cx="2677835" cy="428625"/>
          </a:xfrm>
          <a:custGeom>
            <a:avLst/>
            <a:gdLst/>
            <a:ahLst/>
            <a:cxnLst/>
            <a:rect l="l" t="t" r="r" b="b"/>
            <a:pathLst>
              <a:path w="6347459" h="762000">
                <a:moveTo>
                  <a:pt x="235838" y="215773"/>
                </a:moveTo>
                <a:lnTo>
                  <a:pt x="161671" y="215773"/>
                </a:lnTo>
                <a:lnTo>
                  <a:pt x="119312" y="223117"/>
                </a:lnTo>
                <a:lnTo>
                  <a:pt x="80866" y="240660"/>
                </a:lnTo>
                <a:lnTo>
                  <a:pt x="48021" y="266811"/>
                </a:lnTo>
                <a:lnTo>
                  <a:pt x="22469" y="299978"/>
                </a:lnTo>
                <a:lnTo>
                  <a:pt x="5899" y="338572"/>
                </a:lnTo>
                <a:lnTo>
                  <a:pt x="0" y="381000"/>
                </a:lnTo>
                <a:lnTo>
                  <a:pt x="5899" y="424872"/>
                </a:lnTo>
                <a:lnTo>
                  <a:pt x="22469" y="464429"/>
                </a:lnTo>
                <a:lnTo>
                  <a:pt x="48021" y="498173"/>
                </a:lnTo>
                <a:lnTo>
                  <a:pt x="80866" y="524604"/>
                </a:lnTo>
                <a:lnTo>
                  <a:pt x="119312" y="542222"/>
                </a:lnTo>
                <a:lnTo>
                  <a:pt x="161671" y="549529"/>
                </a:lnTo>
                <a:lnTo>
                  <a:pt x="5966714" y="549529"/>
                </a:lnTo>
                <a:lnTo>
                  <a:pt x="5966714" y="762000"/>
                </a:lnTo>
                <a:lnTo>
                  <a:pt x="6347460" y="381000"/>
                </a:lnTo>
                <a:lnTo>
                  <a:pt x="6185753" y="219185"/>
                </a:lnTo>
                <a:lnTo>
                  <a:pt x="2248814" y="219185"/>
                </a:lnTo>
                <a:lnTo>
                  <a:pt x="235838" y="215773"/>
                </a:lnTo>
                <a:close/>
              </a:path>
              <a:path w="6347459" h="762000">
                <a:moveTo>
                  <a:pt x="5966714" y="0"/>
                </a:moveTo>
                <a:lnTo>
                  <a:pt x="5966714" y="215773"/>
                </a:lnTo>
                <a:lnTo>
                  <a:pt x="2248814" y="219185"/>
                </a:lnTo>
                <a:lnTo>
                  <a:pt x="6185753" y="219185"/>
                </a:lnTo>
                <a:lnTo>
                  <a:pt x="5966714" y="0"/>
                </a:lnTo>
                <a:close/>
              </a:path>
            </a:pathLst>
          </a:custGeom>
          <a:solidFill>
            <a:srgbClr val="A4A4A4"/>
          </a:solidFill>
        </p:spPr>
        <p:txBody>
          <a:bodyPr wrap="square" lIns="0" tIns="0" rIns="0" bIns="0" rtlCol="0"/>
          <a:lstStyle/>
          <a:p>
            <a:endParaRPr sz="1350"/>
          </a:p>
        </p:txBody>
      </p:sp>
      <p:sp>
        <p:nvSpPr>
          <p:cNvPr id="3" name="object 3"/>
          <p:cNvSpPr/>
          <p:nvPr/>
        </p:nvSpPr>
        <p:spPr>
          <a:xfrm>
            <a:off x="3426071" y="2993518"/>
            <a:ext cx="2071598" cy="1101566"/>
          </a:xfrm>
          <a:custGeom>
            <a:avLst/>
            <a:gdLst/>
            <a:ahLst/>
            <a:cxnLst/>
            <a:rect l="l" t="t" r="r" b="b"/>
            <a:pathLst>
              <a:path w="4910455" h="1958340">
                <a:moveTo>
                  <a:pt x="4910328" y="1577466"/>
                </a:moveTo>
                <a:lnTo>
                  <a:pt x="4148708" y="1577466"/>
                </a:lnTo>
                <a:lnTo>
                  <a:pt x="4529455" y="1958339"/>
                </a:lnTo>
                <a:lnTo>
                  <a:pt x="4910328" y="1577466"/>
                </a:lnTo>
                <a:close/>
              </a:path>
              <a:path w="4910455" h="1958340">
                <a:moveTo>
                  <a:pt x="3542029" y="0"/>
                </a:moveTo>
                <a:lnTo>
                  <a:pt x="161798" y="0"/>
                </a:lnTo>
                <a:lnTo>
                  <a:pt x="118195" y="5914"/>
                </a:lnTo>
                <a:lnTo>
                  <a:pt x="79379" y="22596"/>
                </a:lnTo>
                <a:lnTo>
                  <a:pt x="46751" y="48450"/>
                </a:lnTo>
                <a:lnTo>
                  <a:pt x="21712" y="81882"/>
                </a:lnTo>
                <a:lnTo>
                  <a:pt x="5661" y="121296"/>
                </a:lnTo>
                <a:lnTo>
                  <a:pt x="0" y="165100"/>
                </a:lnTo>
                <a:lnTo>
                  <a:pt x="5661" y="208956"/>
                </a:lnTo>
                <a:lnTo>
                  <a:pt x="21712" y="248407"/>
                </a:lnTo>
                <a:lnTo>
                  <a:pt x="46751" y="281860"/>
                </a:lnTo>
                <a:lnTo>
                  <a:pt x="79379" y="307725"/>
                </a:lnTo>
                <a:lnTo>
                  <a:pt x="118195" y="324411"/>
                </a:lnTo>
                <a:lnTo>
                  <a:pt x="161798" y="330326"/>
                </a:lnTo>
                <a:lnTo>
                  <a:pt x="3596004" y="330326"/>
                </a:lnTo>
                <a:lnTo>
                  <a:pt x="3655756" y="332745"/>
                </a:lnTo>
                <a:lnTo>
                  <a:pt x="3713638" y="338980"/>
                </a:lnTo>
                <a:lnTo>
                  <a:pt x="3769578" y="348797"/>
                </a:lnTo>
                <a:lnTo>
                  <a:pt x="3823502" y="361959"/>
                </a:lnTo>
                <a:lnTo>
                  <a:pt x="3875337" y="378230"/>
                </a:lnTo>
                <a:lnTo>
                  <a:pt x="3925010" y="397375"/>
                </a:lnTo>
                <a:lnTo>
                  <a:pt x="3972448" y="419157"/>
                </a:lnTo>
                <a:lnTo>
                  <a:pt x="4017577" y="443339"/>
                </a:lnTo>
                <a:lnTo>
                  <a:pt x="4060325" y="469687"/>
                </a:lnTo>
                <a:lnTo>
                  <a:pt x="4100619" y="497964"/>
                </a:lnTo>
                <a:lnTo>
                  <a:pt x="4138396" y="527944"/>
                </a:lnTo>
                <a:lnTo>
                  <a:pt x="4173550" y="559361"/>
                </a:lnTo>
                <a:lnTo>
                  <a:pt x="4206040" y="592009"/>
                </a:lnTo>
                <a:lnTo>
                  <a:pt x="4235784" y="625641"/>
                </a:lnTo>
                <a:lnTo>
                  <a:pt x="4262707" y="660022"/>
                </a:lnTo>
                <a:lnTo>
                  <a:pt x="4286737" y="694916"/>
                </a:lnTo>
                <a:lnTo>
                  <a:pt x="4307800" y="730087"/>
                </a:lnTo>
                <a:lnTo>
                  <a:pt x="4325824" y="765299"/>
                </a:lnTo>
                <a:lnTo>
                  <a:pt x="4352459" y="834899"/>
                </a:lnTo>
                <a:lnTo>
                  <a:pt x="4366056" y="901830"/>
                </a:lnTo>
                <a:lnTo>
                  <a:pt x="4367783" y="933703"/>
                </a:lnTo>
                <a:lnTo>
                  <a:pt x="4367783" y="1577466"/>
                </a:lnTo>
                <a:lnTo>
                  <a:pt x="4701412" y="1577466"/>
                </a:lnTo>
                <a:lnTo>
                  <a:pt x="4701412" y="1557273"/>
                </a:lnTo>
                <a:lnTo>
                  <a:pt x="4700625" y="1482060"/>
                </a:lnTo>
                <a:lnTo>
                  <a:pt x="4699968" y="1411493"/>
                </a:lnTo>
                <a:lnTo>
                  <a:pt x="4699430" y="1345586"/>
                </a:lnTo>
                <a:lnTo>
                  <a:pt x="4699000" y="1284351"/>
                </a:lnTo>
                <a:lnTo>
                  <a:pt x="4698664" y="1227798"/>
                </a:lnTo>
                <a:lnTo>
                  <a:pt x="4698412" y="1175940"/>
                </a:lnTo>
                <a:lnTo>
                  <a:pt x="4698232" y="1128789"/>
                </a:lnTo>
                <a:lnTo>
                  <a:pt x="4698111" y="1086358"/>
                </a:lnTo>
                <a:lnTo>
                  <a:pt x="4697999" y="1015698"/>
                </a:lnTo>
                <a:lnTo>
                  <a:pt x="4697983" y="964056"/>
                </a:lnTo>
                <a:lnTo>
                  <a:pt x="4696769" y="927824"/>
                </a:lnTo>
                <a:lnTo>
                  <a:pt x="4690244" y="854667"/>
                </a:lnTo>
                <a:lnTo>
                  <a:pt x="4678082" y="781055"/>
                </a:lnTo>
                <a:lnTo>
                  <a:pt x="4660068" y="707550"/>
                </a:lnTo>
                <a:lnTo>
                  <a:pt x="4648800" y="671013"/>
                </a:lnTo>
                <a:lnTo>
                  <a:pt x="4635988" y="634714"/>
                </a:lnTo>
                <a:lnTo>
                  <a:pt x="4621606" y="598723"/>
                </a:lnTo>
                <a:lnTo>
                  <a:pt x="4605628" y="563110"/>
                </a:lnTo>
                <a:lnTo>
                  <a:pt x="4588020" y="527934"/>
                </a:lnTo>
                <a:lnTo>
                  <a:pt x="4568773" y="493298"/>
                </a:lnTo>
                <a:lnTo>
                  <a:pt x="4547843" y="459240"/>
                </a:lnTo>
                <a:lnTo>
                  <a:pt x="4525210" y="425841"/>
                </a:lnTo>
                <a:lnTo>
                  <a:pt x="4500846" y="393172"/>
                </a:lnTo>
                <a:lnTo>
                  <a:pt x="4474724" y="361302"/>
                </a:lnTo>
                <a:lnTo>
                  <a:pt x="4446819" y="330302"/>
                </a:lnTo>
                <a:lnTo>
                  <a:pt x="4417102" y="300242"/>
                </a:lnTo>
                <a:lnTo>
                  <a:pt x="4385548" y="271192"/>
                </a:lnTo>
                <a:lnTo>
                  <a:pt x="4352129" y="243223"/>
                </a:lnTo>
                <a:lnTo>
                  <a:pt x="4316819" y="216405"/>
                </a:lnTo>
                <a:lnTo>
                  <a:pt x="4279592" y="190807"/>
                </a:lnTo>
                <a:lnTo>
                  <a:pt x="4240419" y="166501"/>
                </a:lnTo>
                <a:lnTo>
                  <a:pt x="4199275" y="143557"/>
                </a:lnTo>
                <a:lnTo>
                  <a:pt x="4156133" y="122044"/>
                </a:lnTo>
                <a:lnTo>
                  <a:pt x="4110965" y="102034"/>
                </a:lnTo>
                <a:lnTo>
                  <a:pt x="4063746" y="83596"/>
                </a:lnTo>
                <a:lnTo>
                  <a:pt x="4014449" y="66800"/>
                </a:lnTo>
                <a:lnTo>
                  <a:pt x="3963046" y="51718"/>
                </a:lnTo>
                <a:lnTo>
                  <a:pt x="3909511" y="38418"/>
                </a:lnTo>
                <a:lnTo>
                  <a:pt x="3853817" y="26972"/>
                </a:lnTo>
                <a:lnTo>
                  <a:pt x="3795938" y="17449"/>
                </a:lnTo>
                <a:lnTo>
                  <a:pt x="3735846" y="9920"/>
                </a:lnTo>
                <a:lnTo>
                  <a:pt x="3673515" y="4456"/>
                </a:lnTo>
                <a:lnTo>
                  <a:pt x="3608919" y="1125"/>
                </a:lnTo>
                <a:lnTo>
                  <a:pt x="3542029" y="0"/>
                </a:lnTo>
                <a:close/>
              </a:path>
            </a:pathLst>
          </a:custGeom>
          <a:solidFill>
            <a:srgbClr val="FFC000"/>
          </a:solidFill>
        </p:spPr>
        <p:txBody>
          <a:bodyPr wrap="square" lIns="0" tIns="0" rIns="0" bIns="0" rtlCol="0"/>
          <a:lstStyle/>
          <a:p>
            <a:endParaRPr sz="1350"/>
          </a:p>
        </p:txBody>
      </p:sp>
      <p:sp>
        <p:nvSpPr>
          <p:cNvPr id="4" name="object 4"/>
          <p:cNvSpPr/>
          <p:nvPr/>
        </p:nvSpPr>
        <p:spPr>
          <a:xfrm>
            <a:off x="3433144" y="3174397"/>
            <a:ext cx="1530995" cy="909757"/>
          </a:xfrm>
          <a:custGeom>
            <a:avLst/>
            <a:gdLst/>
            <a:ahLst/>
            <a:cxnLst/>
            <a:rect l="l" t="t" r="r" b="b"/>
            <a:pathLst>
              <a:path w="3629025" h="1617345">
                <a:moveTo>
                  <a:pt x="3628643" y="1235455"/>
                </a:moveTo>
                <a:lnTo>
                  <a:pt x="2867152" y="1235455"/>
                </a:lnTo>
                <a:lnTo>
                  <a:pt x="3247897" y="1616964"/>
                </a:lnTo>
                <a:lnTo>
                  <a:pt x="3628643" y="1235455"/>
                </a:lnTo>
                <a:close/>
              </a:path>
              <a:path w="3629025" h="1617345">
                <a:moveTo>
                  <a:pt x="3163172" y="330834"/>
                </a:moveTo>
                <a:lnTo>
                  <a:pt x="2311272" y="330834"/>
                </a:lnTo>
                <a:lnTo>
                  <a:pt x="2371007" y="333256"/>
                </a:lnTo>
                <a:lnTo>
                  <a:pt x="2428873" y="339502"/>
                </a:lnTo>
                <a:lnTo>
                  <a:pt x="2484796" y="349335"/>
                </a:lnTo>
                <a:lnTo>
                  <a:pt x="2538704" y="362519"/>
                </a:lnTo>
                <a:lnTo>
                  <a:pt x="2590523" y="378818"/>
                </a:lnTo>
                <a:lnTo>
                  <a:pt x="2640180" y="397994"/>
                </a:lnTo>
                <a:lnTo>
                  <a:pt x="2687603" y="419812"/>
                </a:lnTo>
                <a:lnTo>
                  <a:pt x="2732718" y="444035"/>
                </a:lnTo>
                <a:lnTo>
                  <a:pt x="2775452" y="470426"/>
                </a:lnTo>
                <a:lnTo>
                  <a:pt x="2815732" y="498749"/>
                </a:lnTo>
                <a:lnTo>
                  <a:pt x="2853484" y="528767"/>
                </a:lnTo>
                <a:lnTo>
                  <a:pt x="2888637" y="560243"/>
                </a:lnTo>
                <a:lnTo>
                  <a:pt x="2921116" y="592942"/>
                </a:lnTo>
                <a:lnTo>
                  <a:pt x="2950849" y="626626"/>
                </a:lnTo>
                <a:lnTo>
                  <a:pt x="2977762" y="661059"/>
                </a:lnTo>
                <a:lnTo>
                  <a:pt x="3001783" y="696004"/>
                </a:lnTo>
                <a:lnTo>
                  <a:pt x="3022838" y="731226"/>
                </a:lnTo>
                <a:lnTo>
                  <a:pt x="3040854" y="766486"/>
                </a:lnTo>
                <a:lnTo>
                  <a:pt x="3067479" y="836179"/>
                </a:lnTo>
                <a:lnTo>
                  <a:pt x="3081071" y="903191"/>
                </a:lnTo>
                <a:lnTo>
                  <a:pt x="3082797" y="935101"/>
                </a:lnTo>
                <a:lnTo>
                  <a:pt x="3082797" y="1235455"/>
                </a:lnTo>
                <a:lnTo>
                  <a:pt x="3416427" y="1235455"/>
                </a:lnTo>
                <a:lnTo>
                  <a:pt x="3416207" y="1170590"/>
                </a:lnTo>
                <a:lnTo>
                  <a:pt x="3415686" y="1115450"/>
                </a:lnTo>
                <a:lnTo>
                  <a:pt x="3414671" y="1046691"/>
                </a:lnTo>
                <a:lnTo>
                  <a:pt x="3412997" y="965453"/>
                </a:lnTo>
                <a:lnTo>
                  <a:pt x="3409240" y="892631"/>
                </a:lnTo>
                <a:lnTo>
                  <a:pt x="3400003" y="819071"/>
                </a:lnTo>
                <a:lnTo>
                  <a:pt x="3385062" y="745336"/>
                </a:lnTo>
                <a:lnTo>
                  <a:pt x="3364195" y="671990"/>
                </a:lnTo>
                <a:lnTo>
                  <a:pt x="3351468" y="635638"/>
                </a:lnTo>
                <a:lnTo>
                  <a:pt x="3337176" y="599595"/>
                </a:lnTo>
                <a:lnTo>
                  <a:pt x="3321291" y="563930"/>
                </a:lnTo>
                <a:lnTo>
                  <a:pt x="3303784" y="528714"/>
                </a:lnTo>
                <a:lnTo>
                  <a:pt x="3284627" y="494017"/>
                </a:lnTo>
                <a:lnTo>
                  <a:pt x="3263793" y="459910"/>
                </a:lnTo>
                <a:lnTo>
                  <a:pt x="3241254" y="426463"/>
                </a:lnTo>
                <a:lnTo>
                  <a:pt x="3216982" y="393746"/>
                </a:lnTo>
                <a:lnTo>
                  <a:pt x="3190949" y="361830"/>
                </a:lnTo>
                <a:lnTo>
                  <a:pt x="3163172" y="330834"/>
                </a:lnTo>
                <a:close/>
              </a:path>
              <a:path w="3629025" h="1617345">
                <a:moveTo>
                  <a:pt x="2257425" y="0"/>
                </a:moveTo>
                <a:lnTo>
                  <a:pt x="165100" y="0"/>
                </a:lnTo>
                <a:lnTo>
                  <a:pt x="121296" y="6154"/>
                </a:lnTo>
                <a:lnTo>
                  <a:pt x="81882" y="23367"/>
                </a:lnTo>
                <a:lnTo>
                  <a:pt x="48450" y="49768"/>
                </a:lnTo>
                <a:lnTo>
                  <a:pt x="22596" y="83481"/>
                </a:lnTo>
                <a:lnTo>
                  <a:pt x="5914" y="122634"/>
                </a:lnTo>
                <a:lnTo>
                  <a:pt x="0" y="165353"/>
                </a:lnTo>
                <a:lnTo>
                  <a:pt x="5914" y="209288"/>
                </a:lnTo>
                <a:lnTo>
                  <a:pt x="22596" y="248905"/>
                </a:lnTo>
                <a:lnTo>
                  <a:pt x="48450" y="282701"/>
                </a:lnTo>
                <a:lnTo>
                  <a:pt x="81882" y="309174"/>
                </a:lnTo>
                <a:lnTo>
                  <a:pt x="121296" y="326820"/>
                </a:lnTo>
                <a:lnTo>
                  <a:pt x="165100" y="334136"/>
                </a:lnTo>
                <a:lnTo>
                  <a:pt x="165100" y="330834"/>
                </a:lnTo>
                <a:lnTo>
                  <a:pt x="3163172" y="330834"/>
                </a:lnTo>
                <a:lnTo>
                  <a:pt x="3133487" y="300681"/>
                </a:lnTo>
                <a:lnTo>
                  <a:pt x="3102003" y="271589"/>
                </a:lnTo>
                <a:lnTo>
                  <a:pt x="3068646" y="243579"/>
                </a:lnTo>
                <a:lnTo>
                  <a:pt x="3033388" y="216721"/>
                </a:lnTo>
                <a:lnTo>
                  <a:pt x="2996201" y="191086"/>
                </a:lnTo>
                <a:lnTo>
                  <a:pt x="2957058" y="166745"/>
                </a:lnTo>
                <a:lnTo>
                  <a:pt x="2915930" y="143767"/>
                </a:lnTo>
                <a:lnTo>
                  <a:pt x="2872789" y="122223"/>
                </a:lnTo>
                <a:lnTo>
                  <a:pt x="2827608" y="102183"/>
                </a:lnTo>
                <a:lnTo>
                  <a:pt x="2780359" y="83718"/>
                </a:lnTo>
                <a:lnTo>
                  <a:pt x="2731013" y="66898"/>
                </a:lnTo>
                <a:lnTo>
                  <a:pt x="2679543" y="51793"/>
                </a:lnTo>
                <a:lnTo>
                  <a:pt x="2625920" y="38474"/>
                </a:lnTo>
                <a:lnTo>
                  <a:pt x="2570118" y="27011"/>
                </a:lnTo>
                <a:lnTo>
                  <a:pt x="2512107" y="17475"/>
                </a:lnTo>
                <a:lnTo>
                  <a:pt x="2451860" y="9935"/>
                </a:lnTo>
                <a:lnTo>
                  <a:pt x="2389350" y="4462"/>
                </a:lnTo>
                <a:lnTo>
                  <a:pt x="2324547" y="1127"/>
                </a:lnTo>
                <a:lnTo>
                  <a:pt x="2257425" y="0"/>
                </a:lnTo>
                <a:close/>
              </a:path>
              <a:path w="3629025" h="1617345">
                <a:moveTo>
                  <a:pt x="2311272" y="330834"/>
                </a:moveTo>
                <a:lnTo>
                  <a:pt x="165100" y="330834"/>
                </a:lnTo>
                <a:lnTo>
                  <a:pt x="169763" y="332743"/>
                </a:lnTo>
                <a:lnTo>
                  <a:pt x="179832" y="333724"/>
                </a:lnTo>
                <a:lnTo>
                  <a:pt x="196853" y="334085"/>
                </a:lnTo>
                <a:lnTo>
                  <a:pt x="222376" y="334136"/>
                </a:lnTo>
                <a:lnTo>
                  <a:pt x="2311272" y="330834"/>
                </a:lnTo>
                <a:close/>
              </a:path>
            </a:pathLst>
          </a:custGeom>
          <a:solidFill>
            <a:srgbClr val="5B9BD4"/>
          </a:solidFill>
        </p:spPr>
        <p:txBody>
          <a:bodyPr wrap="square" lIns="0" tIns="0" rIns="0" bIns="0" rtlCol="0"/>
          <a:lstStyle/>
          <a:p>
            <a:endParaRPr sz="1350"/>
          </a:p>
        </p:txBody>
      </p:sp>
      <p:sp>
        <p:nvSpPr>
          <p:cNvPr id="5" name="object 5"/>
          <p:cNvSpPr/>
          <p:nvPr/>
        </p:nvSpPr>
        <p:spPr>
          <a:xfrm>
            <a:off x="3433144" y="1722215"/>
            <a:ext cx="1530995" cy="907971"/>
          </a:xfrm>
          <a:custGeom>
            <a:avLst/>
            <a:gdLst/>
            <a:ahLst/>
            <a:cxnLst/>
            <a:rect l="l" t="t" r="r" b="b"/>
            <a:pathLst>
              <a:path w="3629025" h="1614170">
                <a:moveTo>
                  <a:pt x="3416427" y="384048"/>
                </a:moveTo>
                <a:lnTo>
                  <a:pt x="3086227" y="384048"/>
                </a:lnTo>
                <a:lnTo>
                  <a:pt x="3086227" y="680593"/>
                </a:lnTo>
                <a:lnTo>
                  <a:pt x="3084481" y="712450"/>
                </a:lnTo>
                <a:lnTo>
                  <a:pt x="3070748" y="779348"/>
                </a:lnTo>
                <a:lnTo>
                  <a:pt x="3043868" y="848916"/>
                </a:lnTo>
                <a:lnTo>
                  <a:pt x="3025689" y="884112"/>
                </a:lnTo>
                <a:lnTo>
                  <a:pt x="3004452" y="919267"/>
                </a:lnTo>
                <a:lnTo>
                  <a:pt x="2980235" y="954146"/>
                </a:lnTo>
                <a:lnTo>
                  <a:pt x="2953114" y="988513"/>
                </a:lnTo>
                <a:lnTo>
                  <a:pt x="2923164" y="1022132"/>
                </a:lnTo>
                <a:lnTo>
                  <a:pt x="2890463" y="1054767"/>
                </a:lnTo>
                <a:lnTo>
                  <a:pt x="2855087" y="1086181"/>
                </a:lnTo>
                <a:lnTo>
                  <a:pt x="2817113" y="1116139"/>
                </a:lnTo>
                <a:lnTo>
                  <a:pt x="2776616" y="1144405"/>
                </a:lnTo>
                <a:lnTo>
                  <a:pt x="2733674" y="1170743"/>
                </a:lnTo>
                <a:lnTo>
                  <a:pt x="2688363" y="1194917"/>
                </a:lnTo>
                <a:lnTo>
                  <a:pt x="2640759" y="1216691"/>
                </a:lnTo>
                <a:lnTo>
                  <a:pt x="2590939" y="1235828"/>
                </a:lnTo>
                <a:lnTo>
                  <a:pt x="2538979" y="1252094"/>
                </a:lnTo>
                <a:lnTo>
                  <a:pt x="2484956" y="1265251"/>
                </a:lnTo>
                <a:lnTo>
                  <a:pt x="2428946" y="1275065"/>
                </a:lnTo>
                <a:lnTo>
                  <a:pt x="2371026" y="1281298"/>
                </a:lnTo>
                <a:lnTo>
                  <a:pt x="2311272" y="1283716"/>
                </a:lnTo>
                <a:lnTo>
                  <a:pt x="165100" y="1283716"/>
                </a:lnTo>
                <a:lnTo>
                  <a:pt x="121296" y="1289630"/>
                </a:lnTo>
                <a:lnTo>
                  <a:pt x="81882" y="1306312"/>
                </a:lnTo>
                <a:lnTo>
                  <a:pt x="48450" y="1332166"/>
                </a:lnTo>
                <a:lnTo>
                  <a:pt x="22596" y="1365598"/>
                </a:lnTo>
                <a:lnTo>
                  <a:pt x="5914" y="1405012"/>
                </a:lnTo>
                <a:lnTo>
                  <a:pt x="0" y="1448816"/>
                </a:lnTo>
                <a:lnTo>
                  <a:pt x="5914" y="1492619"/>
                </a:lnTo>
                <a:lnTo>
                  <a:pt x="22596" y="1532033"/>
                </a:lnTo>
                <a:lnTo>
                  <a:pt x="48450" y="1565465"/>
                </a:lnTo>
                <a:lnTo>
                  <a:pt x="81882" y="1591319"/>
                </a:lnTo>
                <a:lnTo>
                  <a:pt x="121296" y="1608001"/>
                </a:lnTo>
                <a:lnTo>
                  <a:pt x="165100" y="1613916"/>
                </a:lnTo>
                <a:lnTo>
                  <a:pt x="2260727" y="1613916"/>
                </a:lnTo>
                <a:lnTo>
                  <a:pt x="2327588" y="1612790"/>
                </a:lnTo>
                <a:lnTo>
                  <a:pt x="2392144" y="1609461"/>
                </a:lnTo>
                <a:lnTo>
                  <a:pt x="2454422" y="1603997"/>
                </a:lnTo>
                <a:lnTo>
                  <a:pt x="2514450" y="1596470"/>
                </a:lnTo>
                <a:lnTo>
                  <a:pt x="2572254" y="1586950"/>
                </a:lnTo>
                <a:lnTo>
                  <a:pt x="2627862" y="1575507"/>
                </a:lnTo>
                <a:lnTo>
                  <a:pt x="2681303" y="1562211"/>
                </a:lnTo>
                <a:lnTo>
                  <a:pt x="2732603" y="1547132"/>
                </a:lnTo>
                <a:lnTo>
                  <a:pt x="2781790" y="1530342"/>
                </a:lnTo>
                <a:lnTo>
                  <a:pt x="2828891" y="1511909"/>
                </a:lnTo>
                <a:lnTo>
                  <a:pt x="2873935" y="1491904"/>
                </a:lnTo>
                <a:lnTo>
                  <a:pt x="2916948" y="1470398"/>
                </a:lnTo>
                <a:lnTo>
                  <a:pt x="2957959" y="1447461"/>
                </a:lnTo>
                <a:lnTo>
                  <a:pt x="2996994" y="1423162"/>
                </a:lnTo>
                <a:lnTo>
                  <a:pt x="3034082" y="1397573"/>
                </a:lnTo>
                <a:lnTo>
                  <a:pt x="3069250" y="1370763"/>
                </a:lnTo>
                <a:lnTo>
                  <a:pt x="3102525" y="1342803"/>
                </a:lnTo>
                <a:lnTo>
                  <a:pt x="3133934" y="1313763"/>
                </a:lnTo>
                <a:lnTo>
                  <a:pt x="3163507" y="1283714"/>
                </a:lnTo>
                <a:lnTo>
                  <a:pt x="3191269" y="1252724"/>
                </a:lnTo>
                <a:lnTo>
                  <a:pt x="3217249" y="1220866"/>
                </a:lnTo>
                <a:lnTo>
                  <a:pt x="3241475" y="1188208"/>
                </a:lnTo>
                <a:lnTo>
                  <a:pt x="3263972" y="1154822"/>
                </a:lnTo>
                <a:lnTo>
                  <a:pt x="3284770" y="1120777"/>
                </a:lnTo>
                <a:lnTo>
                  <a:pt x="3303896" y="1086145"/>
                </a:lnTo>
                <a:lnTo>
                  <a:pt x="3321377" y="1050994"/>
                </a:lnTo>
                <a:lnTo>
                  <a:pt x="3337241" y="1015395"/>
                </a:lnTo>
                <a:lnTo>
                  <a:pt x="3351516" y="979419"/>
                </a:lnTo>
                <a:lnTo>
                  <a:pt x="3364228" y="943136"/>
                </a:lnTo>
                <a:lnTo>
                  <a:pt x="3375406" y="906615"/>
                </a:lnTo>
                <a:lnTo>
                  <a:pt x="3393268" y="833145"/>
                </a:lnTo>
                <a:lnTo>
                  <a:pt x="3405323" y="759570"/>
                </a:lnTo>
                <a:lnTo>
                  <a:pt x="3411790" y="686451"/>
                </a:lnTo>
                <a:lnTo>
                  <a:pt x="3414671" y="572459"/>
                </a:lnTo>
                <a:lnTo>
                  <a:pt x="3415686" y="505644"/>
                </a:lnTo>
                <a:lnTo>
                  <a:pt x="3416207" y="451101"/>
                </a:lnTo>
                <a:lnTo>
                  <a:pt x="3416399" y="410134"/>
                </a:lnTo>
                <a:lnTo>
                  <a:pt x="3416427" y="384048"/>
                </a:lnTo>
                <a:close/>
              </a:path>
              <a:path w="3629025" h="1614170">
                <a:moveTo>
                  <a:pt x="3247897" y="0"/>
                </a:moveTo>
                <a:lnTo>
                  <a:pt x="2867152" y="384048"/>
                </a:lnTo>
                <a:lnTo>
                  <a:pt x="3628643" y="384048"/>
                </a:lnTo>
                <a:lnTo>
                  <a:pt x="3247897" y="0"/>
                </a:lnTo>
                <a:close/>
              </a:path>
            </a:pathLst>
          </a:custGeom>
          <a:solidFill>
            <a:srgbClr val="4471C4"/>
          </a:solidFill>
        </p:spPr>
        <p:txBody>
          <a:bodyPr wrap="square" lIns="0" tIns="0" rIns="0" bIns="0" rtlCol="0"/>
          <a:lstStyle/>
          <a:p>
            <a:endParaRPr sz="1350"/>
          </a:p>
        </p:txBody>
      </p:sp>
      <p:sp>
        <p:nvSpPr>
          <p:cNvPr id="6" name="object 6"/>
          <p:cNvSpPr/>
          <p:nvPr/>
        </p:nvSpPr>
        <p:spPr>
          <a:xfrm>
            <a:off x="3426071" y="1711072"/>
            <a:ext cx="2071598" cy="1101566"/>
          </a:xfrm>
          <a:custGeom>
            <a:avLst/>
            <a:gdLst/>
            <a:ahLst/>
            <a:cxnLst/>
            <a:rect l="l" t="t" r="r" b="b"/>
            <a:pathLst>
              <a:path w="4910455" h="1958339">
                <a:moveTo>
                  <a:pt x="4701412" y="380873"/>
                </a:moveTo>
                <a:lnTo>
                  <a:pt x="4367783" y="380873"/>
                </a:lnTo>
                <a:lnTo>
                  <a:pt x="4367783" y="1028065"/>
                </a:lnTo>
                <a:lnTo>
                  <a:pt x="4366037" y="1059528"/>
                </a:lnTo>
                <a:lnTo>
                  <a:pt x="4352299" y="1125841"/>
                </a:lnTo>
                <a:lnTo>
                  <a:pt x="4325408" y="1195050"/>
                </a:lnTo>
                <a:lnTo>
                  <a:pt x="4307222" y="1230135"/>
                </a:lnTo>
                <a:lnTo>
                  <a:pt x="4285978" y="1265215"/>
                </a:lnTo>
                <a:lnTo>
                  <a:pt x="4261751" y="1300049"/>
                </a:lnTo>
                <a:lnTo>
                  <a:pt x="4234620" y="1334395"/>
                </a:lnTo>
                <a:lnTo>
                  <a:pt x="4204659" y="1368008"/>
                </a:lnTo>
                <a:lnTo>
                  <a:pt x="4171947" y="1400647"/>
                </a:lnTo>
                <a:lnTo>
                  <a:pt x="4136558" y="1432070"/>
                </a:lnTo>
                <a:lnTo>
                  <a:pt x="4098571" y="1462033"/>
                </a:lnTo>
                <a:lnTo>
                  <a:pt x="4058060" y="1490293"/>
                </a:lnTo>
                <a:lnTo>
                  <a:pt x="4015104" y="1516609"/>
                </a:lnTo>
                <a:lnTo>
                  <a:pt x="3969778" y="1540738"/>
                </a:lnTo>
                <a:lnTo>
                  <a:pt x="3922159" y="1562437"/>
                </a:lnTo>
                <a:lnTo>
                  <a:pt x="3872323" y="1581463"/>
                </a:lnTo>
                <a:lnTo>
                  <a:pt x="3820348" y="1597574"/>
                </a:lnTo>
                <a:lnTo>
                  <a:pt x="3766308" y="1610527"/>
                </a:lnTo>
                <a:lnTo>
                  <a:pt x="3710282" y="1620079"/>
                </a:lnTo>
                <a:lnTo>
                  <a:pt x="3652346" y="1625989"/>
                </a:lnTo>
                <a:lnTo>
                  <a:pt x="3592576" y="1628013"/>
                </a:lnTo>
                <a:lnTo>
                  <a:pt x="161798" y="1628013"/>
                </a:lnTo>
                <a:lnTo>
                  <a:pt x="118195" y="1633928"/>
                </a:lnTo>
                <a:lnTo>
                  <a:pt x="79379" y="1650614"/>
                </a:lnTo>
                <a:lnTo>
                  <a:pt x="46751" y="1676479"/>
                </a:lnTo>
                <a:lnTo>
                  <a:pt x="21712" y="1709932"/>
                </a:lnTo>
                <a:lnTo>
                  <a:pt x="5661" y="1749383"/>
                </a:lnTo>
                <a:lnTo>
                  <a:pt x="0" y="1793240"/>
                </a:lnTo>
                <a:lnTo>
                  <a:pt x="5661" y="1837043"/>
                </a:lnTo>
                <a:lnTo>
                  <a:pt x="21712" y="1876457"/>
                </a:lnTo>
                <a:lnTo>
                  <a:pt x="46751" y="1909889"/>
                </a:lnTo>
                <a:lnTo>
                  <a:pt x="79379" y="1935743"/>
                </a:lnTo>
                <a:lnTo>
                  <a:pt x="118195" y="1952425"/>
                </a:lnTo>
                <a:lnTo>
                  <a:pt x="161798" y="1958340"/>
                </a:lnTo>
                <a:lnTo>
                  <a:pt x="3542029" y="1958340"/>
                </a:lnTo>
                <a:lnTo>
                  <a:pt x="3608912" y="1957214"/>
                </a:lnTo>
                <a:lnTo>
                  <a:pt x="3673488" y="1953883"/>
                </a:lnTo>
                <a:lnTo>
                  <a:pt x="3735786" y="1948419"/>
                </a:lnTo>
                <a:lnTo>
                  <a:pt x="3795835" y="1940890"/>
                </a:lnTo>
                <a:lnTo>
                  <a:pt x="3853661" y="1931367"/>
                </a:lnTo>
                <a:lnTo>
                  <a:pt x="3909293" y="1919921"/>
                </a:lnTo>
                <a:lnTo>
                  <a:pt x="3962759" y="1906621"/>
                </a:lnTo>
                <a:lnTo>
                  <a:pt x="4014086" y="1891539"/>
                </a:lnTo>
                <a:lnTo>
                  <a:pt x="4063303" y="1874743"/>
                </a:lnTo>
                <a:lnTo>
                  <a:pt x="4110437" y="1856305"/>
                </a:lnTo>
                <a:lnTo>
                  <a:pt x="4155518" y="1836295"/>
                </a:lnTo>
                <a:lnTo>
                  <a:pt x="4198571" y="1814782"/>
                </a:lnTo>
                <a:lnTo>
                  <a:pt x="4239626" y="1791838"/>
                </a:lnTo>
                <a:lnTo>
                  <a:pt x="4278710" y="1767532"/>
                </a:lnTo>
                <a:lnTo>
                  <a:pt x="4315851" y="1741934"/>
                </a:lnTo>
                <a:lnTo>
                  <a:pt x="4351078" y="1715116"/>
                </a:lnTo>
                <a:lnTo>
                  <a:pt x="4384417" y="1687147"/>
                </a:lnTo>
                <a:lnTo>
                  <a:pt x="4415898" y="1658097"/>
                </a:lnTo>
                <a:lnTo>
                  <a:pt x="4445570" y="1628013"/>
                </a:lnTo>
                <a:lnTo>
                  <a:pt x="4473394" y="1597037"/>
                </a:lnTo>
                <a:lnTo>
                  <a:pt x="4499466" y="1565167"/>
                </a:lnTo>
                <a:lnTo>
                  <a:pt x="4523790" y="1532498"/>
                </a:lnTo>
                <a:lnTo>
                  <a:pt x="4546395" y="1499099"/>
                </a:lnTo>
                <a:lnTo>
                  <a:pt x="4567309" y="1465041"/>
                </a:lnTo>
                <a:lnTo>
                  <a:pt x="4586559" y="1430395"/>
                </a:lnTo>
                <a:lnTo>
                  <a:pt x="4604173" y="1395229"/>
                </a:lnTo>
                <a:lnTo>
                  <a:pt x="4620181" y="1359616"/>
                </a:lnTo>
                <a:lnTo>
                  <a:pt x="4634608" y="1323625"/>
                </a:lnTo>
                <a:lnTo>
                  <a:pt x="4647484" y="1287326"/>
                </a:lnTo>
                <a:lnTo>
                  <a:pt x="4658836" y="1250789"/>
                </a:lnTo>
                <a:lnTo>
                  <a:pt x="4677081" y="1177284"/>
                </a:lnTo>
                <a:lnTo>
                  <a:pt x="4689566" y="1103672"/>
                </a:lnTo>
                <a:lnTo>
                  <a:pt x="4696515" y="1030515"/>
                </a:lnTo>
                <a:lnTo>
                  <a:pt x="4698110" y="871982"/>
                </a:lnTo>
                <a:lnTo>
                  <a:pt x="4698232" y="829550"/>
                </a:lnTo>
                <a:lnTo>
                  <a:pt x="4698412" y="782399"/>
                </a:lnTo>
                <a:lnTo>
                  <a:pt x="4698664" y="730541"/>
                </a:lnTo>
                <a:lnTo>
                  <a:pt x="4699000" y="673989"/>
                </a:lnTo>
                <a:lnTo>
                  <a:pt x="4699430" y="612753"/>
                </a:lnTo>
                <a:lnTo>
                  <a:pt x="4699968" y="546846"/>
                </a:lnTo>
                <a:lnTo>
                  <a:pt x="4700625" y="476279"/>
                </a:lnTo>
                <a:lnTo>
                  <a:pt x="4701412" y="401066"/>
                </a:lnTo>
                <a:lnTo>
                  <a:pt x="4701412" y="380873"/>
                </a:lnTo>
                <a:close/>
              </a:path>
              <a:path w="4910455" h="1958339">
                <a:moveTo>
                  <a:pt x="4529455" y="0"/>
                </a:moveTo>
                <a:lnTo>
                  <a:pt x="4148708" y="380873"/>
                </a:lnTo>
                <a:lnTo>
                  <a:pt x="4910328" y="380873"/>
                </a:lnTo>
                <a:lnTo>
                  <a:pt x="4529455" y="0"/>
                </a:lnTo>
                <a:close/>
              </a:path>
            </a:pathLst>
          </a:custGeom>
          <a:solidFill>
            <a:srgbClr val="EC7C30"/>
          </a:solidFill>
        </p:spPr>
        <p:txBody>
          <a:bodyPr wrap="square" lIns="0" tIns="0" rIns="0" bIns="0" rtlCol="0"/>
          <a:lstStyle/>
          <a:p>
            <a:endParaRPr sz="1350"/>
          </a:p>
        </p:txBody>
      </p:sp>
      <p:sp>
        <p:nvSpPr>
          <p:cNvPr id="7" name="object 7"/>
          <p:cNvSpPr txBox="1"/>
          <p:nvPr/>
        </p:nvSpPr>
        <p:spPr>
          <a:xfrm>
            <a:off x="4343400" y="1485900"/>
            <a:ext cx="741843" cy="156101"/>
          </a:xfrm>
          <a:prstGeom prst="rect">
            <a:avLst/>
          </a:prstGeom>
        </p:spPr>
        <p:txBody>
          <a:bodyPr vert="horz" wrap="square" lIns="0" tIns="6001" rIns="0" bIns="0" rtlCol="0">
            <a:spAutoFit/>
          </a:bodyPr>
          <a:lstStyle/>
          <a:p>
            <a:pPr marL="6001">
              <a:spcBef>
                <a:spcPts val="47"/>
              </a:spcBef>
            </a:pPr>
            <a:r>
              <a:rPr sz="975" spc="-12" dirty="0">
                <a:solidFill>
                  <a:srgbClr val="44484E"/>
                </a:solidFill>
                <a:latin typeface="Noto Sans"/>
                <a:cs typeface="Noto Sans"/>
              </a:rPr>
              <a:t>Discovering</a:t>
            </a:r>
            <a:endParaRPr sz="975">
              <a:latin typeface="Noto Sans"/>
              <a:cs typeface="Noto Sans"/>
            </a:endParaRPr>
          </a:p>
        </p:txBody>
      </p:sp>
      <p:sp>
        <p:nvSpPr>
          <p:cNvPr id="8" name="object 8"/>
          <p:cNvSpPr txBox="1"/>
          <p:nvPr/>
        </p:nvSpPr>
        <p:spPr>
          <a:xfrm>
            <a:off x="5200650" y="1485900"/>
            <a:ext cx="754023" cy="156101"/>
          </a:xfrm>
          <a:prstGeom prst="rect">
            <a:avLst/>
          </a:prstGeom>
        </p:spPr>
        <p:txBody>
          <a:bodyPr vert="horz" wrap="square" lIns="0" tIns="6001" rIns="0" bIns="0" rtlCol="0">
            <a:spAutoFit/>
          </a:bodyPr>
          <a:lstStyle/>
          <a:p>
            <a:pPr marL="6001">
              <a:spcBef>
                <a:spcPts val="47"/>
              </a:spcBef>
            </a:pPr>
            <a:r>
              <a:rPr sz="975" spc="-12" dirty="0">
                <a:solidFill>
                  <a:srgbClr val="44484E"/>
                </a:solidFill>
                <a:latin typeface="Noto Sans"/>
                <a:cs typeface="Noto Sans"/>
              </a:rPr>
              <a:t>Structuring</a:t>
            </a:r>
            <a:endParaRPr sz="975">
              <a:latin typeface="Noto Sans"/>
              <a:cs typeface="Noto Sans"/>
            </a:endParaRPr>
          </a:p>
        </p:txBody>
      </p:sp>
      <p:sp>
        <p:nvSpPr>
          <p:cNvPr id="9" name="object 9"/>
          <p:cNvSpPr txBox="1"/>
          <p:nvPr/>
        </p:nvSpPr>
        <p:spPr>
          <a:xfrm>
            <a:off x="6225206" y="2779061"/>
            <a:ext cx="632794" cy="156404"/>
          </a:xfrm>
          <a:prstGeom prst="rect">
            <a:avLst/>
          </a:prstGeom>
        </p:spPr>
        <p:txBody>
          <a:bodyPr vert="horz" wrap="square" lIns="0" tIns="6301" rIns="0" bIns="0" rtlCol="0">
            <a:spAutoFit/>
          </a:bodyPr>
          <a:lstStyle/>
          <a:p>
            <a:pPr marL="6001">
              <a:spcBef>
                <a:spcPts val="50"/>
              </a:spcBef>
            </a:pPr>
            <a:r>
              <a:rPr sz="975" spc="-14" dirty="0">
                <a:solidFill>
                  <a:srgbClr val="44484E"/>
                </a:solidFill>
                <a:latin typeface="Noto Sans"/>
                <a:cs typeface="Noto Sans"/>
              </a:rPr>
              <a:t>Cleaning</a:t>
            </a:r>
            <a:endParaRPr sz="975">
              <a:latin typeface="Noto Sans"/>
              <a:cs typeface="Noto Sans"/>
            </a:endParaRPr>
          </a:p>
        </p:txBody>
      </p:sp>
      <p:sp>
        <p:nvSpPr>
          <p:cNvPr id="10" name="object 10"/>
          <p:cNvSpPr txBox="1"/>
          <p:nvPr/>
        </p:nvSpPr>
        <p:spPr>
          <a:xfrm>
            <a:off x="4344507" y="4259390"/>
            <a:ext cx="741843" cy="156101"/>
          </a:xfrm>
          <a:prstGeom prst="rect">
            <a:avLst/>
          </a:prstGeom>
        </p:spPr>
        <p:txBody>
          <a:bodyPr vert="horz" wrap="square" lIns="0" tIns="6001" rIns="0" bIns="0" rtlCol="0">
            <a:spAutoFit/>
          </a:bodyPr>
          <a:lstStyle/>
          <a:p>
            <a:pPr marL="6001">
              <a:spcBef>
                <a:spcPts val="47"/>
              </a:spcBef>
            </a:pPr>
            <a:r>
              <a:rPr sz="975" spc="-26" dirty="0">
                <a:solidFill>
                  <a:srgbClr val="44484E"/>
                </a:solidFill>
                <a:latin typeface="Noto Sans"/>
                <a:cs typeface="Noto Sans"/>
              </a:rPr>
              <a:t>V</a:t>
            </a:r>
            <a:r>
              <a:rPr sz="975" spc="-7" dirty="0">
                <a:solidFill>
                  <a:srgbClr val="44484E"/>
                </a:solidFill>
                <a:latin typeface="Noto Sans"/>
                <a:cs typeface="Noto Sans"/>
              </a:rPr>
              <a:t>ali</a:t>
            </a:r>
            <a:r>
              <a:rPr sz="975" spc="-10" dirty="0">
                <a:solidFill>
                  <a:srgbClr val="44484E"/>
                </a:solidFill>
                <a:latin typeface="Noto Sans"/>
                <a:cs typeface="Noto Sans"/>
              </a:rPr>
              <a:t>d</a:t>
            </a:r>
            <a:r>
              <a:rPr sz="975" spc="-7" dirty="0">
                <a:solidFill>
                  <a:srgbClr val="44484E"/>
                </a:solidFill>
                <a:latin typeface="Noto Sans"/>
                <a:cs typeface="Noto Sans"/>
              </a:rPr>
              <a:t>ati</a:t>
            </a:r>
            <a:r>
              <a:rPr sz="975" spc="-12" dirty="0">
                <a:solidFill>
                  <a:srgbClr val="44484E"/>
                </a:solidFill>
                <a:latin typeface="Noto Sans"/>
                <a:cs typeface="Noto Sans"/>
              </a:rPr>
              <a:t>n</a:t>
            </a:r>
            <a:r>
              <a:rPr sz="975" spc="-64" dirty="0">
                <a:solidFill>
                  <a:srgbClr val="44484E"/>
                </a:solidFill>
                <a:latin typeface="Noto Sans"/>
                <a:cs typeface="Noto Sans"/>
              </a:rPr>
              <a:t>g</a:t>
            </a:r>
            <a:endParaRPr sz="975">
              <a:latin typeface="Noto Sans"/>
              <a:cs typeface="Noto Sans"/>
            </a:endParaRPr>
          </a:p>
        </p:txBody>
      </p:sp>
      <p:sp>
        <p:nvSpPr>
          <p:cNvPr id="11" name="object 11"/>
          <p:cNvSpPr txBox="1"/>
          <p:nvPr/>
        </p:nvSpPr>
        <p:spPr>
          <a:xfrm>
            <a:off x="5434018" y="4182737"/>
            <a:ext cx="795332" cy="156101"/>
          </a:xfrm>
          <a:prstGeom prst="rect">
            <a:avLst/>
          </a:prstGeom>
        </p:spPr>
        <p:txBody>
          <a:bodyPr vert="horz" wrap="square" lIns="0" tIns="6001" rIns="0" bIns="0" rtlCol="0">
            <a:spAutoFit/>
          </a:bodyPr>
          <a:lstStyle/>
          <a:p>
            <a:pPr marL="6001">
              <a:spcBef>
                <a:spcPts val="47"/>
              </a:spcBef>
            </a:pPr>
            <a:r>
              <a:rPr sz="975" spc="-7" dirty="0">
                <a:solidFill>
                  <a:srgbClr val="44484E"/>
                </a:solidFill>
                <a:latin typeface="Noto Sans"/>
                <a:cs typeface="Noto Sans"/>
              </a:rPr>
              <a:t>Enrichment</a:t>
            </a:r>
            <a:endParaRPr sz="975">
              <a:latin typeface="Noto Sans"/>
              <a:cs typeface="Noto Sans"/>
            </a:endParaRPr>
          </a:p>
        </p:txBody>
      </p:sp>
      <p:sp>
        <p:nvSpPr>
          <p:cNvPr id="12" name="object 12"/>
          <p:cNvSpPr/>
          <p:nvPr/>
        </p:nvSpPr>
        <p:spPr>
          <a:xfrm>
            <a:off x="2443341" y="2025254"/>
            <a:ext cx="1315611" cy="1754148"/>
          </a:xfrm>
          <a:custGeom>
            <a:avLst/>
            <a:gdLst/>
            <a:ahLst/>
            <a:cxnLst/>
            <a:rect l="l" t="t" r="r" b="b"/>
            <a:pathLst>
              <a:path w="3118485" h="3118484">
                <a:moveTo>
                  <a:pt x="1559052" y="0"/>
                </a:moveTo>
                <a:lnTo>
                  <a:pt x="1510490" y="741"/>
                </a:lnTo>
                <a:lnTo>
                  <a:pt x="1462298" y="2953"/>
                </a:lnTo>
                <a:lnTo>
                  <a:pt x="1414498" y="6612"/>
                </a:lnTo>
                <a:lnTo>
                  <a:pt x="1367111" y="11697"/>
                </a:lnTo>
                <a:lnTo>
                  <a:pt x="1320158" y="18187"/>
                </a:lnTo>
                <a:lnTo>
                  <a:pt x="1273662" y="26060"/>
                </a:lnTo>
                <a:lnTo>
                  <a:pt x="1227643" y="35294"/>
                </a:lnTo>
                <a:lnTo>
                  <a:pt x="1182123" y="45869"/>
                </a:lnTo>
                <a:lnTo>
                  <a:pt x="1137124" y="57762"/>
                </a:lnTo>
                <a:lnTo>
                  <a:pt x="1092668" y="70952"/>
                </a:lnTo>
                <a:lnTo>
                  <a:pt x="1048775" y="85417"/>
                </a:lnTo>
                <a:lnTo>
                  <a:pt x="1005468" y="101136"/>
                </a:lnTo>
                <a:lnTo>
                  <a:pt x="962768" y="118087"/>
                </a:lnTo>
                <a:lnTo>
                  <a:pt x="920696" y="136249"/>
                </a:lnTo>
                <a:lnTo>
                  <a:pt x="879274" y="155600"/>
                </a:lnTo>
                <a:lnTo>
                  <a:pt x="838525" y="176118"/>
                </a:lnTo>
                <a:lnTo>
                  <a:pt x="798468" y="197783"/>
                </a:lnTo>
                <a:lnTo>
                  <a:pt x="759126" y="220571"/>
                </a:lnTo>
                <a:lnTo>
                  <a:pt x="720521" y="244463"/>
                </a:lnTo>
                <a:lnTo>
                  <a:pt x="682673" y="269436"/>
                </a:lnTo>
                <a:lnTo>
                  <a:pt x="645605" y="295469"/>
                </a:lnTo>
                <a:lnTo>
                  <a:pt x="609338" y="322540"/>
                </a:lnTo>
                <a:lnTo>
                  <a:pt x="573894" y="350627"/>
                </a:lnTo>
                <a:lnTo>
                  <a:pt x="539294" y="379710"/>
                </a:lnTo>
                <a:lnTo>
                  <a:pt x="505559" y="409766"/>
                </a:lnTo>
                <a:lnTo>
                  <a:pt x="472712" y="440774"/>
                </a:lnTo>
                <a:lnTo>
                  <a:pt x="440774" y="472712"/>
                </a:lnTo>
                <a:lnTo>
                  <a:pt x="409766" y="505559"/>
                </a:lnTo>
                <a:lnTo>
                  <a:pt x="379710" y="539294"/>
                </a:lnTo>
                <a:lnTo>
                  <a:pt x="350627" y="573894"/>
                </a:lnTo>
                <a:lnTo>
                  <a:pt x="322540" y="609338"/>
                </a:lnTo>
                <a:lnTo>
                  <a:pt x="295469" y="645605"/>
                </a:lnTo>
                <a:lnTo>
                  <a:pt x="269436" y="682673"/>
                </a:lnTo>
                <a:lnTo>
                  <a:pt x="244463" y="720521"/>
                </a:lnTo>
                <a:lnTo>
                  <a:pt x="220571" y="759126"/>
                </a:lnTo>
                <a:lnTo>
                  <a:pt x="197783" y="798468"/>
                </a:lnTo>
                <a:lnTo>
                  <a:pt x="176118" y="838525"/>
                </a:lnTo>
                <a:lnTo>
                  <a:pt x="155600" y="879274"/>
                </a:lnTo>
                <a:lnTo>
                  <a:pt x="136249" y="920696"/>
                </a:lnTo>
                <a:lnTo>
                  <a:pt x="118087" y="962768"/>
                </a:lnTo>
                <a:lnTo>
                  <a:pt x="101136" y="1005468"/>
                </a:lnTo>
                <a:lnTo>
                  <a:pt x="85417" y="1048775"/>
                </a:lnTo>
                <a:lnTo>
                  <a:pt x="70952" y="1092668"/>
                </a:lnTo>
                <a:lnTo>
                  <a:pt x="57762" y="1137124"/>
                </a:lnTo>
                <a:lnTo>
                  <a:pt x="45869" y="1182123"/>
                </a:lnTo>
                <a:lnTo>
                  <a:pt x="35294" y="1227643"/>
                </a:lnTo>
                <a:lnTo>
                  <a:pt x="26060" y="1273662"/>
                </a:lnTo>
                <a:lnTo>
                  <a:pt x="18187" y="1320158"/>
                </a:lnTo>
                <a:lnTo>
                  <a:pt x="11697" y="1367111"/>
                </a:lnTo>
                <a:lnTo>
                  <a:pt x="6612" y="1414498"/>
                </a:lnTo>
                <a:lnTo>
                  <a:pt x="2953" y="1462298"/>
                </a:lnTo>
                <a:lnTo>
                  <a:pt x="741" y="1510490"/>
                </a:lnTo>
                <a:lnTo>
                  <a:pt x="0" y="1559052"/>
                </a:lnTo>
                <a:lnTo>
                  <a:pt x="741" y="1607613"/>
                </a:lnTo>
                <a:lnTo>
                  <a:pt x="2953" y="1655805"/>
                </a:lnTo>
                <a:lnTo>
                  <a:pt x="6612" y="1703605"/>
                </a:lnTo>
                <a:lnTo>
                  <a:pt x="11697" y="1750992"/>
                </a:lnTo>
                <a:lnTo>
                  <a:pt x="18187" y="1797945"/>
                </a:lnTo>
                <a:lnTo>
                  <a:pt x="26060" y="1844441"/>
                </a:lnTo>
                <a:lnTo>
                  <a:pt x="35294" y="1890460"/>
                </a:lnTo>
                <a:lnTo>
                  <a:pt x="45869" y="1935980"/>
                </a:lnTo>
                <a:lnTo>
                  <a:pt x="57762" y="1980979"/>
                </a:lnTo>
                <a:lnTo>
                  <a:pt x="70952" y="2025435"/>
                </a:lnTo>
                <a:lnTo>
                  <a:pt x="85417" y="2069328"/>
                </a:lnTo>
                <a:lnTo>
                  <a:pt x="101136" y="2112635"/>
                </a:lnTo>
                <a:lnTo>
                  <a:pt x="118087" y="2155335"/>
                </a:lnTo>
                <a:lnTo>
                  <a:pt x="136249" y="2197407"/>
                </a:lnTo>
                <a:lnTo>
                  <a:pt x="155600" y="2238829"/>
                </a:lnTo>
                <a:lnTo>
                  <a:pt x="176118" y="2279578"/>
                </a:lnTo>
                <a:lnTo>
                  <a:pt x="197783" y="2319635"/>
                </a:lnTo>
                <a:lnTo>
                  <a:pt x="220571" y="2358977"/>
                </a:lnTo>
                <a:lnTo>
                  <a:pt x="244463" y="2397582"/>
                </a:lnTo>
                <a:lnTo>
                  <a:pt x="269436" y="2435430"/>
                </a:lnTo>
                <a:lnTo>
                  <a:pt x="295469" y="2472498"/>
                </a:lnTo>
                <a:lnTo>
                  <a:pt x="322540" y="2508765"/>
                </a:lnTo>
                <a:lnTo>
                  <a:pt x="350627" y="2544209"/>
                </a:lnTo>
                <a:lnTo>
                  <a:pt x="379710" y="2578809"/>
                </a:lnTo>
                <a:lnTo>
                  <a:pt x="409766" y="2612544"/>
                </a:lnTo>
                <a:lnTo>
                  <a:pt x="440774" y="2645391"/>
                </a:lnTo>
                <a:lnTo>
                  <a:pt x="472712" y="2677329"/>
                </a:lnTo>
                <a:lnTo>
                  <a:pt x="505559" y="2708337"/>
                </a:lnTo>
                <a:lnTo>
                  <a:pt x="539294" y="2738393"/>
                </a:lnTo>
                <a:lnTo>
                  <a:pt x="573894" y="2767476"/>
                </a:lnTo>
                <a:lnTo>
                  <a:pt x="609338" y="2795563"/>
                </a:lnTo>
                <a:lnTo>
                  <a:pt x="645605" y="2822634"/>
                </a:lnTo>
                <a:lnTo>
                  <a:pt x="682673" y="2848667"/>
                </a:lnTo>
                <a:lnTo>
                  <a:pt x="720521" y="2873640"/>
                </a:lnTo>
                <a:lnTo>
                  <a:pt x="759126" y="2897532"/>
                </a:lnTo>
                <a:lnTo>
                  <a:pt x="798468" y="2920320"/>
                </a:lnTo>
                <a:lnTo>
                  <a:pt x="838525" y="2941985"/>
                </a:lnTo>
                <a:lnTo>
                  <a:pt x="879274" y="2962503"/>
                </a:lnTo>
                <a:lnTo>
                  <a:pt x="920696" y="2981854"/>
                </a:lnTo>
                <a:lnTo>
                  <a:pt x="962768" y="3000016"/>
                </a:lnTo>
                <a:lnTo>
                  <a:pt x="1005468" y="3016967"/>
                </a:lnTo>
                <a:lnTo>
                  <a:pt x="1048775" y="3032686"/>
                </a:lnTo>
                <a:lnTo>
                  <a:pt x="1092668" y="3047151"/>
                </a:lnTo>
                <a:lnTo>
                  <a:pt x="1137124" y="3060341"/>
                </a:lnTo>
                <a:lnTo>
                  <a:pt x="1182123" y="3072234"/>
                </a:lnTo>
                <a:lnTo>
                  <a:pt x="1227643" y="3082809"/>
                </a:lnTo>
                <a:lnTo>
                  <a:pt x="1273662" y="3092043"/>
                </a:lnTo>
                <a:lnTo>
                  <a:pt x="1320158" y="3099916"/>
                </a:lnTo>
                <a:lnTo>
                  <a:pt x="1367111" y="3106406"/>
                </a:lnTo>
                <a:lnTo>
                  <a:pt x="1414498" y="3111491"/>
                </a:lnTo>
                <a:lnTo>
                  <a:pt x="1462298" y="3115150"/>
                </a:lnTo>
                <a:lnTo>
                  <a:pt x="1510490" y="3117362"/>
                </a:lnTo>
                <a:lnTo>
                  <a:pt x="1559052" y="3118104"/>
                </a:lnTo>
                <a:lnTo>
                  <a:pt x="1607613" y="3117362"/>
                </a:lnTo>
                <a:lnTo>
                  <a:pt x="1655805" y="3115150"/>
                </a:lnTo>
                <a:lnTo>
                  <a:pt x="1703605" y="3111491"/>
                </a:lnTo>
                <a:lnTo>
                  <a:pt x="1750992" y="3106406"/>
                </a:lnTo>
                <a:lnTo>
                  <a:pt x="1797945" y="3099916"/>
                </a:lnTo>
                <a:lnTo>
                  <a:pt x="1844441" y="3092043"/>
                </a:lnTo>
                <a:lnTo>
                  <a:pt x="1890460" y="3082809"/>
                </a:lnTo>
                <a:lnTo>
                  <a:pt x="1935980" y="3072234"/>
                </a:lnTo>
                <a:lnTo>
                  <a:pt x="1980979" y="3060341"/>
                </a:lnTo>
                <a:lnTo>
                  <a:pt x="2025435" y="3047151"/>
                </a:lnTo>
                <a:lnTo>
                  <a:pt x="2069328" y="3032686"/>
                </a:lnTo>
                <a:lnTo>
                  <a:pt x="2112635" y="3016967"/>
                </a:lnTo>
                <a:lnTo>
                  <a:pt x="2155335" y="3000016"/>
                </a:lnTo>
                <a:lnTo>
                  <a:pt x="2197407" y="2981854"/>
                </a:lnTo>
                <a:lnTo>
                  <a:pt x="2238829" y="2962503"/>
                </a:lnTo>
                <a:lnTo>
                  <a:pt x="2279578" y="2941985"/>
                </a:lnTo>
                <a:lnTo>
                  <a:pt x="2319635" y="2920320"/>
                </a:lnTo>
                <a:lnTo>
                  <a:pt x="2358977" y="2897532"/>
                </a:lnTo>
                <a:lnTo>
                  <a:pt x="2397582" y="2873640"/>
                </a:lnTo>
                <a:lnTo>
                  <a:pt x="2435430" y="2848667"/>
                </a:lnTo>
                <a:lnTo>
                  <a:pt x="2472498" y="2822634"/>
                </a:lnTo>
                <a:lnTo>
                  <a:pt x="2508765" y="2795563"/>
                </a:lnTo>
                <a:lnTo>
                  <a:pt x="2544209" y="2767476"/>
                </a:lnTo>
                <a:lnTo>
                  <a:pt x="2578809" y="2738393"/>
                </a:lnTo>
                <a:lnTo>
                  <a:pt x="2612544" y="2708337"/>
                </a:lnTo>
                <a:lnTo>
                  <a:pt x="2645391" y="2677329"/>
                </a:lnTo>
                <a:lnTo>
                  <a:pt x="2677329" y="2645391"/>
                </a:lnTo>
                <a:lnTo>
                  <a:pt x="2708337" y="2612544"/>
                </a:lnTo>
                <a:lnTo>
                  <a:pt x="2738393" y="2578809"/>
                </a:lnTo>
                <a:lnTo>
                  <a:pt x="2767476" y="2544209"/>
                </a:lnTo>
                <a:lnTo>
                  <a:pt x="2795563" y="2508765"/>
                </a:lnTo>
                <a:lnTo>
                  <a:pt x="2822634" y="2472498"/>
                </a:lnTo>
                <a:lnTo>
                  <a:pt x="2848667" y="2435430"/>
                </a:lnTo>
                <a:lnTo>
                  <a:pt x="2873640" y="2397582"/>
                </a:lnTo>
                <a:lnTo>
                  <a:pt x="2897532" y="2358977"/>
                </a:lnTo>
                <a:lnTo>
                  <a:pt x="2920320" y="2319635"/>
                </a:lnTo>
                <a:lnTo>
                  <a:pt x="2941985" y="2279578"/>
                </a:lnTo>
                <a:lnTo>
                  <a:pt x="2962503" y="2238829"/>
                </a:lnTo>
                <a:lnTo>
                  <a:pt x="2981854" y="2197407"/>
                </a:lnTo>
                <a:lnTo>
                  <a:pt x="3000016" y="2155335"/>
                </a:lnTo>
                <a:lnTo>
                  <a:pt x="3016967" y="2112635"/>
                </a:lnTo>
                <a:lnTo>
                  <a:pt x="3032686" y="2069328"/>
                </a:lnTo>
                <a:lnTo>
                  <a:pt x="3047151" y="2025435"/>
                </a:lnTo>
                <a:lnTo>
                  <a:pt x="3060341" y="1980979"/>
                </a:lnTo>
                <a:lnTo>
                  <a:pt x="3072234" y="1935980"/>
                </a:lnTo>
                <a:lnTo>
                  <a:pt x="3082809" y="1890460"/>
                </a:lnTo>
                <a:lnTo>
                  <a:pt x="3092043" y="1844441"/>
                </a:lnTo>
                <a:lnTo>
                  <a:pt x="3099916" y="1797945"/>
                </a:lnTo>
                <a:lnTo>
                  <a:pt x="3106406" y="1750992"/>
                </a:lnTo>
                <a:lnTo>
                  <a:pt x="3111491" y="1703605"/>
                </a:lnTo>
                <a:lnTo>
                  <a:pt x="3115150" y="1655805"/>
                </a:lnTo>
                <a:lnTo>
                  <a:pt x="3117362" y="1607613"/>
                </a:lnTo>
                <a:lnTo>
                  <a:pt x="3118104" y="1559052"/>
                </a:lnTo>
                <a:lnTo>
                  <a:pt x="3117362" y="1510490"/>
                </a:lnTo>
                <a:lnTo>
                  <a:pt x="3115150" y="1462298"/>
                </a:lnTo>
                <a:lnTo>
                  <a:pt x="3111491" y="1414498"/>
                </a:lnTo>
                <a:lnTo>
                  <a:pt x="3106406" y="1367111"/>
                </a:lnTo>
                <a:lnTo>
                  <a:pt x="3099916" y="1320158"/>
                </a:lnTo>
                <a:lnTo>
                  <a:pt x="3092043" y="1273662"/>
                </a:lnTo>
                <a:lnTo>
                  <a:pt x="3082809" y="1227643"/>
                </a:lnTo>
                <a:lnTo>
                  <a:pt x="3072234" y="1182123"/>
                </a:lnTo>
                <a:lnTo>
                  <a:pt x="3060341" y="1137124"/>
                </a:lnTo>
                <a:lnTo>
                  <a:pt x="3047151" y="1092668"/>
                </a:lnTo>
                <a:lnTo>
                  <a:pt x="3032686" y="1048775"/>
                </a:lnTo>
                <a:lnTo>
                  <a:pt x="3016967" y="1005468"/>
                </a:lnTo>
                <a:lnTo>
                  <a:pt x="3000016" y="962768"/>
                </a:lnTo>
                <a:lnTo>
                  <a:pt x="2981854" y="920696"/>
                </a:lnTo>
                <a:lnTo>
                  <a:pt x="2962503" y="879274"/>
                </a:lnTo>
                <a:lnTo>
                  <a:pt x="2941985" y="838525"/>
                </a:lnTo>
                <a:lnTo>
                  <a:pt x="2920320" y="798468"/>
                </a:lnTo>
                <a:lnTo>
                  <a:pt x="2897532" y="759126"/>
                </a:lnTo>
                <a:lnTo>
                  <a:pt x="2873640" y="720521"/>
                </a:lnTo>
                <a:lnTo>
                  <a:pt x="2848667" y="682673"/>
                </a:lnTo>
                <a:lnTo>
                  <a:pt x="2822634" y="645605"/>
                </a:lnTo>
                <a:lnTo>
                  <a:pt x="2795563" y="609338"/>
                </a:lnTo>
                <a:lnTo>
                  <a:pt x="2767476" y="573894"/>
                </a:lnTo>
                <a:lnTo>
                  <a:pt x="2738393" y="539294"/>
                </a:lnTo>
                <a:lnTo>
                  <a:pt x="2708337" y="505559"/>
                </a:lnTo>
                <a:lnTo>
                  <a:pt x="2677329" y="472712"/>
                </a:lnTo>
                <a:lnTo>
                  <a:pt x="2645391" y="440774"/>
                </a:lnTo>
                <a:lnTo>
                  <a:pt x="2612544" y="409766"/>
                </a:lnTo>
                <a:lnTo>
                  <a:pt x="2578809" y="379710"/>
                </a:lnTo>
                <a:lnTo>
                  <a:pt x="2544209" y="350627"/>
                </a:lnTo>
                <a:lnTo>
                  <a:pt x="2508765" y="322540"/>
                </a:lnTo>
                <a:lnTo>
                  <a:pt x="2472498" y="295469"/>
                </a:lnTo>
                <a:lnTo>
                  <a:pt x="2435430" y="269436"/>
                </a:lnTo>
                <a:lnTo>
                  <a:pt x="2397582" y="244463"/>
                </a:lnTo>
                <a:lnTo>
                  <a:pt x="2358977" y="220571"/>
                </a:lnTo>
                <a:lnTo>
                  <a:pt x="2319635" y="197783"/>
                </a:lnTo>
                <a:lnTo>
                  <a:pt x="2279578" y="176118"/>
                </a:lnTo>
                <a:lnTo>
                  <a:pt x="2238829" y="155600"/>
                </a:lnTo>
                <a:lnTo>
                  <a:pt x="2197407" y="136249"/>
                </a:lnTo>
                <a:lnTo>
                  <a:pt x="2155335" y="118087"/>
                </a:lnTo>
                <a:lnTo>
                  <a:pt x="2112635" y="101136"/>
                </a:lnTo>
                <a:lnTo>
                  <a:pt x="2069328" y="85417"/>
                </a:lnTo>
                <a:lnTo>
                  <a:pt x="2025435" y="70952"/>
                </a:lnTo>
                <a:lnTo>
                  <a:pt x="1980979" y="57762"/>
                </a:lnTo>
                <a:lnTo>
                  <a:pt x="1935980" y="45869"/>
                </a:lnTo>
                <a:lnTo>
                  <a:pt x="1890460" y="35294"/>
                </a:lnTo>
                <a:lnTo>
                  <a:pt x="1844441" y="26060"/>
                </a:lnTo>
                <a:lnTo>
                  <a:pt x="1797945" y="18187"/>
                </a:lnTo>
                <a:lnTo>
                  <a:pt x="1750992" y="11697"/>
                </a:lnTo>
                <a:lnTo>
                  <a:pt x="1703605" y="6612"/>
                </a:lnTo>
                <a:lnTo>
                  <a:pt x="1655805" y="2953"/>
                </a:lnTo>
                <a:lnTo>
                  <a:pt x="1607613" y="741"/>
                </a:lnTo>
                <a:lnTo>
                  <a:pt x="1559052" y="0"/>
                </a:lnTo>
                <a:close/>
              </a:path>
            </a:pathLst>
          </a:custGeom>
          <a:solidFill>
            <a:srgbClr val="E7E6E6"/>
          </a:solidFill>
        </p:spPr>
        <p:txBody>
          <a:bodyPr wrap="square" lIns="0" tIns="0" rIns="0" bIns="0" rtlCol="0"/>
          <a:lstStyle/>
          <a:p>
            <a:endParaRPr sz="1350"/>
          </a:p>
        </p:txBody>
      </p:sp>
      <p:sp>
        <p:nvSpPr>
          <p:cNvPr id="13" name="object 13"/>
          <p:cNvSpPr/>
          <p:nvPr/>
        </p:nvSpPr>
        <p:spPr>
          <a:xfrm>
            <a:off x="2443341" y="2025254"/>
            <a:ext cx="1315611" cy="1754148"/>
          </a:xfrm>
          <a:custGeom>
            <a:avLst/>
            <a:gdLst/>
            <a:ahLst/>
            <a:cxnLst/>
            <a:rect l="l" t="t" r="r" b="b"/>
            <a:pathLst>
              <a:path w="3118485" h="3118484">
                <a:moveTo>
                  <a:pt x="3118104" y="1559052"/>
                </a:moveTo>
                <a:lnTo>
                  <a:pt x="3117362" y="1510490"/>
                </a:lnTo>
                <a:lnTo>
                  <a:pt x="3115150" y="1462298"/>
                </a:lnTo>
                <a:lnTo>
                  <a:pt x="3111491" y="1414498"/>
                </a:lnTo>
                <a:lnTo>
                  <a:pt x="3106406" y="1367111"/>
                </a:lnTo>
                <a:lnTo>
                  <a:pt x="3099916" y="1320158"/>
                </a:lnTo>
                <a:lnTo>
                  <a:pt x="3092043" y="1273662"/>
                </a:lnTo>
                <a:lnTo>
                  <a:pt x="3082809" y="1227643"/>
                </a:lnTo>
                <a:lnTo>
                  <a:pt x="3072234" y="1182123"/>
                </a:lnTo>
                <a:lnTo>
                  <a:pt x="3060341" y="1137124"/>
                </a:lnTo>
                <a:lnTo>
                  <a:pt x="3047151" y="1092668"/>
                </a:lnTo>
                <a:lnTo>
                  <a:pt x="3032686" y="1048775"/>
                </a:lnTo>
                <a:lnTo>
                  <a:pt x="3016967" y="1005468"/>
                </a:lnTo>
                <a:lnTo>
                  <a:pt x="3000016" y="962768"/>
                </a:lnTo>
                <a:lnTo>
                  <a:pt x="2981854" y="920696"/>
                </a:lnTo>
                <a:lnTo>
                  <a:pt x="2962503" y="879274"/>
                </a:lnTo>
                <a:lnTo>
                  <a:pt x="2941985" y="838525"/>
                </a:lnTo>
                <a:lnTo>
                  <a:pt x="2920320" y="798468"/>
                </a:lnTo>
                <a:lnTo>
                  <a:pt x="2897532" y="759126"/>
                </a:lnTo>
                <a:lnTo>
                  <a:pt x="2873640" y="720521"/>
                </a:lnTo>
                <a:lnTo>
                  <a:pt x="2848667" y="682673"/>
                </a:lnTo>
                <a:lnTo>
                  <a:pt x="2822634" y="645605"/>
                </a:lnTo>
                <a:lnTo>
                  <a:pt x="2795563" y="609338"/>
                </a:lnTo>
                <a:lnTo>
                  <a:pt x="2767476" y="573894"/>
                </a:lnTo>
                <a:lnTo>
                  <a:pt x="2738393" y="539294"/>
                </a:lnTo>
                <a:lnTo>
                  <a:pt x="2708337" y="505559"/>
                </a:lnTo>
                <a:lnTo>
                  <a:pt x="2677329" y="472712"/>
                </a:lnTo>
                <a:lnTo>
                  <a:pt x="2645391" y="440774"/>
                </a:lnTo>
                <a:lnTo>
                  <a:pt x="2612544" y="409766"/>
                </a:lnTo>
                <a:lnTo>
                  <a:pt x="2578809" y="379710"/>
                </a:lnTo>
                <a:lnTo>
                  <a:pt x="2544209" y="350627"/>
                </a:lnTo>
                <a:lnTo>
                  <a:pt x="2508765" y="322540"/>
                </a:lnTo>
                <a:lnTo>
                  <a:pt x="2472498" y="295469"/>
                </a:lnTo>
                <a:lnTo>
                  <a:pt x="2435430" y="269436"/>
                </a:lnTo>
                <a:lnTo>
                  <a:pt x="2397582" y="244463"/>
                </a:lnTo>
                <a:lnTo>
                  <a:pt x="2358977" y="220571"/>
                </a:lnTo>
                <a:lnTo>
                  <a:pt x="2319635" y="197783"/>
                </a:lnTo>
                <a:lnTo>
                  <a:pt x="2279578" y="176118"/>
                </a:lnTo>
                <a:lnTo>
                  <a:pt x="2238829" y="155600"/>
                </a:lnTo>
                <a:lnTo>
                  <a:pt x="2197407" y="136249"/>
                </a:lnTo>
                <a:lnTo>
                  <a:pt x="2155335" y="118087"/>
                </a:lnTo>
                <a:lnTo>
                  <a:pt x="2112635" y="101136"/>
                </a:lnTo>
                <a:lnTo>
                  <a:pt x="2069328" y="85417"/>
                </a:lnTo>
                <a:lnTo>
                  <a:pt x="2025435" y="70952"/>
                </a:lnTo>
                <a:lnTo>
                  <a:pt x="1980979" y="57762"/>
                </a:lnTo>
                <a:lnTo>
                  <a:pt x="1935980" y="45869"/>
                </a:lnTo>
                <a:lnTo>
                  <a:pt x="1890460" y="35294"/>
                </a:lnTo>
                <a:lnTo>
                  <a:pt x="1844441" y="26060"/>
                </a:lnTo>
                <a:lnTo>
                  <a:pt x="1797945" y="18187"/>
                </a:lnTo>
                <a:lnTo>
                  <a:pt x="1750992" y="11697"/>
                </a:lnTo>
                <a:lnTo>
                  <a:pt x="1703605" y="6612"/>
                </a:lnTo>
                <a:lnTo>
                  <a:pt x="1655805" y="2953"/>
                </a:lnTo>
                <a:lnTo>
                  <a:pt x="1607613" y="741"/>
                </a:lnTo>
                <a:lnTo>
                  <a:pt x="1559052" y="0"/>
                </a:lnTo>
                <a:lnTo>
                  <a:pt x="1510490" y="741"/>
                </a:lnTo>
                <a:lnTo>
                  <a:pt x="1462298" y="2953"/>
                </a:lnTo>
                <a:lnTo>
                  <a:pt x="1414498" y="6612"/>
                </a:lnTo>
                <a:lnTo>
                  <a:pt x="1367111" y="11697"/>
                </a:lnTo>
                <a:lnTo>
                  <a:pt x="1320158" y="18187"/>
                </a:lnTo>
                <a:lnTo>
                  <a:pt x="1273662" y="26060"/>
                </a:lnTo>
                <a:lnTo>
                  <a:pt x="1227643" y="35294"/>
                </a:lnTo>
                <a:lnTo>
                  <a:pt x="1182123" y="45869"/>
                </a:lnTo>
                <a:lnTo>
                  <a:pt x="1137124" y="57762"/>
                </a:lnTo>
                <a:lnTo>
                  <a:pt x="1092668" y="70952"/>
                </a:lnTo>
                <a:lnTo>
                  <a:pt x="1048775" y="85417"/>
                </a:lnTo>
                <a:lnTo>
                  <a:pt x="1005468" y="101136"/>
                </a:lnTo>
                <a:lnTo>
                  <a:pt x="962768" y="118087"/>
                </a:lnTo>
                <a:lnTo>
                  <a:pt x="920696" y="136249"/>
                </a:lnTo>
                <a:lnTo>
                  <a:pt x="879274" y="155600"/>
                </a:lnTo>
                <a:lnTo>
                  <a:pt x="838525" y="176118"/>
                </a:lnTo>
                <a:lnTo>
                  <a:pt x="798468" y="197783"/>
                </a:lnTo>
                <a:lnTo>
                  <a:pt x="759126" y="220571"/>
                </a:lnTo>
                <a:lnTo>
                  <a:pt x="720521" y="244463"/>
                </a:lnTo>
                <a:lnTo>
                  <a:pt x="682673" y="269436"/>
                </a:lnTo>
                <a:lnTo>
                  <a:pt x="645605" y="295469"/>
                </a:lnTo>
                <a:lnTo>
                  <a:pt x="609338" y="322540"/>
                </a:lnTo>
                <a:lnTo>
                  <a:pt x="573894" y="350627"/>
                </a:lnTo>
                <a:lnTo>
                  <a:pt x="539294" y="379710"/>
                </a:lnTo>
                <a:lnTo>
                  <a:pt x="505559" y="409766"/>
                </a:lnTo>
                <a:lnTo>
                  <a:pt x="472712" y="440774"/>
                </a:lnTo>
                <a:lnTo>
                  <a:pt x="440774" y="472712"/>
                </a:lnTo>
                <a:lnTo>
                  <a:pt x="409766" y="505559"/>
                </a:lnTo>
                <a:lnTo>
                  <a:pt x="379710" y="539294"/>
                </a:lnTo>
                <a:lnTo>
                  <a:pt x="350627" y="573894"/>
                </a:lnTo>
                <a:lnTo>
                  <a:pt x="322540" y="609338"/>
                </a:lnTo>
                <a:lnTo>
                  <a:pt x="295469" y="645605"/>
                </a:lnTo>
                <a:lnTo>
                  <a:pt x="269436" y="682673"/>
                </a:lnTo>
                <a:lnTo>
                  <a:pt x="244463" y="720521"/>
                </a:lnTo>
                <a:lnTo>
                  <a:pt x="220571" y="759126"/>
                </a:lnTo>
                <a:lnTo>
                  <a:pt x="197783" y="798468"/>
                </a:lnTo>
                <a:lnTo>
                  <a:pt x="176118" y="838525"/>
                </a:lnTo>
                <a:lnTo>
                  <a:pt x="155600" y="879274"/>
                </a:lnTo>
                <a:lnTo>
                  <a:pt x="136249" y="920696"/>
                </a:lnTo>
                <a:lnTo>
                  <a:pt x="118087" y="962768"/>
                </a:lnTo>
                <a:lnTo>
                  <a:pt x="101136" y="1005468"/>
                </a:lnTo>
                <a:lnTo>
                  <a:pt x="85417" y="1048775"/>
                </a:lnTo>
                <a:lnTo>
                  <a:pt x="70952" y="1092668"/>
                </a:lnTo>
                <a:lnTo>
                  <a:pt x="57762" y="1137124"/>
                </a:lnTo>
                <a:lnTo>
                  <a:pt x="45869" y="1182123"/>
                </a:lnTo>
                <a:lnTo>
                  <a:pt x="35294" y="1227643"/>
                </a:lnTo>
                <a:lnTo>
                  <a:pt x="26060" y="1273662"/>
                </a:lnTo>
                <a:lnTo>
                  <a:pt x="18187" y="1320158"/>
                </a:lnTo>
                <a:lnTo>
                  <a:pt x="11697" y="1367111"/>
                </a:lnTo>
                <a:lnTo>
                  <a:pt x="6612" y="1414498"/>
                </a:lnTo>
                <a:lnTo>
                  <a:pt x="2953" y="1462298"/>
                </a:lnTo>
                <a:lnTo>
                  <a:pt x="741" y="1510490"/>
                </a:lnTo>
                <a:lnTo>
                  <a:pt x="0" y="1559052"/>
                </a:lnTo>
                <a:lnTo>
                  <a:pt x="741" y="1607613"/>
                </a:lnTo>
                <a:lnTo>
                  <a:pt x="2953" y="1655805"/>
                </a:lnTo>
                <a:lnTo>
                  <a:pt x="6612" y="1703605"/>
                </a:lnTo>
                <a:lnTo>
                  <a:pt x="11697" y="1750992"/>
                </a:lnTo>
                <a:lnTo>
                  <a:pt x="18187" y="1797945"/>
                </a:lnTo>
                <a:lnTo>
                  <a:pt x="26060" y="1844441"/>
                </a:lnTo>
                <a:lnTo>
                  <a:pt x="35294" y="1890460"/>
                </a:lnTo>
                <a:lnTo>
                  <a:pt x="45869" y="1935980"/>
                </a:lnTo>
                <a:lnTo>
                  <a:pt x="57762" y="1980979"/>
                </a:lnTo>
                <a:lnTo>
                  <a:pt x="70952" y="2025435"/>
                </a:lnTo>
                <a:lnTo>
                  <a:pt x="85417" y="2069328"/>
                </a:lnTo>
                <a:lnTo>
                  <a:pt x="101136" y="2112635"/>
                </a:lnTo>
                <a:lnTo>
                  <a:pt x="118087" y="2155335"/>
                </a:lnTo>
                <a:lnTo>
                  <a:pt x="136249" y="2197407"/>
                </a:lnTo>
                <a:lnTo>
                  <a:pt x="155600" y="2238829"/>
                </a:lnTo>
                <a:lnTo>
                  <a:pt x="176118" y="2279578"/>
                </a:lnTo>
                <a:lnTo>
                  <a:pt x="197783" y="2319635"/>
                </a:lnTo>
                <a:lnTo>
                  <a:pt x="220571" y="2358977"/>
                </a:lnTo>
                <a:lnTo>
                  <a:pt x="244463" y="2397582"/>
                </a:lnTo>
                <a:lnTo>
                  <a:pt x="269436" y="2435430"/>
                </a:lnTo>
                <a:lnTo>
                  <a:pt x="295469" y="2472498"/>
                </a:lnTo>
                <a:lnTo>
                  <a:pt x="322540" y="2508765"/>
                </a:lnTo>
                <a:lnTo>
                  <a:pt x="350627" y="2544209"/>
                </a:lnTo>
                <a:lnTo>
                  <a:pt x="379710" y="2578809"/>
                </a:lnTo>
                <a:lnTo>
                  <a:pt x="409766" y="2612544"/>
                </a:lnTo>
                <a:lnTo>
                  <a:pt x="440774" y="2645391"/>
                </a:lnTo>
                <a:lnTo>
                  <a:pt x="472712" y="2677329"/>
                </a:lnTo>
                <a:lnTo>
                  <a:pt x="505559" y="2708337"/>
                </a:lnTo>
                <a:lnTo>
                  <a:pt x="539294" y="2738393"/>
                </a:lnTo>
                <a:lnTo>
                  <a:pt x="573894" y="2767476"/>
                </a:lnTo>
                <a:lnTo>
                  <a:pt x="609338" y="2795563"/>
                </a:lnTo>
                <a:lnTo>
                  <a:pt x="645605" y="2822634"/>
                </a:lnTo>
                <a:lnTo>
                  <a:pt x="682673" y="2848667"/>
                </a:lnTo>
                <a:lnTo>
                  <a:pt x="720521" y="2873640"/>
                </a:lnTo>
                <a:lnTo>
                  <a:pt x="759126" y="2897532"/>
                </a:lnTo>
                <a:lnTo>
                  <a:pt x="798468" y="2920320"/>
                </a:lnTo>
                <a:lnTo>
                  <a:pt x="838525" y="2941985"/>
                </a:lnTo>
                <a:lnTo>
                  <a:pt x="879274" y="2962503"/>
                </a:lnTo>
                <a:lnTo>
                  <a:pt x="920696" y="2981854"/>
                </a:lnTo>
                <a:lnTo>
                  <a:pt x="962768" y="3000016"/>
                </a:lnTo>
                <a:lnTo>
                  <a:pt x="1005468" y="3016967"/>
                </a:lnTo>
                <a:lnTo>
                  <a:pt x="1048775" y="3032686"/>
                </a:lnTo>
                <a:lnTo>
                  <a:pt x="1092668" y="3047151"/>
                </a:lnTo>
                <a:lnTo>
                  <a:pt x="1137124" y="3060341"/>
                </a:lnTo>
                <a:lnTo>
                  <a:pt x="1182123" y="3072234"/>
                </a:lnTo>
                <a:lnTo>
                  <a:pt x="1227643" y="3082809"/>
                </a:lnTo>
                <a:lnTo>
                  <a:pt x="1273662" y="3092043"/>
                </a:lnTo>
                <a:lnTo>
                  <a:pt x="1320158" y="3099916"/>
                </a:lnTo>
                <a:lnTo>
                  <a:pt x="1367111" y="3106406"/>
                </a:lnTo>
                <a:lnTo>
                  <a:pt x="1414498" y="3111491"/>
                </a:lnTo>
                <a:lnTo>
                  <a:pt x="1462298" y="3115150"/>
                </a:lnTo>
                <a:lnTo>
                  <a:pt x="1510490" y="3117362"/>
                </a:lnTo>
                <a:lnTo>
                  <a:pt x="1559052" y="3118104"/>
                </a:lnTo>
                <a:lnTo>
                  <a:pt x="1607613" y="3117362"/>
                </a:lnTo>
                <a:lnTo>
                  <a:pt x="1655805" y="3115150"/>
                </a:lnTo>
                <a:lnTo>
                  <a:pt x="1703605" y="3111491"/>
                </a:lnTo>
                <a:lnTo>
                  <a:pt x="1750992" y="3106406"/>
                </a:lnTo>
                <a:lnTo>
                  <a:pt x="1797945" y="3099916"/>
                </a:lnTo>
                <a:lnTo>
                  <a:pt x="1844441" y="3092043"/>
                </a:lnTo>
                <a:lnTo>
                  <a:pt x="1890460" y="3082809"/>
                </a:lnTo>
                <a:lnTo>
                  <a:pt x="1935980" y="3072234"/>
                </a:lnTo>
                <a:lnTo>
                  <a:pt x="1980979" y="3060341"/>
                </a:lnTo>
                <a:lnTo>
                  <a:pt x="2025435" y="3047151"/>
                </a:lnTo>
                <a:lnTo>
                  <a:pt x="2069328" y="3032686"/>
                </a:lnTo>
                <a:lnTo>
                  <a:pt x="2112635" y="3016967"/>
                </a:lnTo>
                <a:lnTo>
                  <a:pt x="2155335" y="3000016"/>
                </a:lnTo>
                <a:lnTo>
                  <a:pt x="2197407" y="2981854"/>
                </a:lnTo>
                <a:lnTo>
                  <a:pt x="2238829" y="2962503"/>
                </a:lnTo>
                <a:lnTo>
                  <a:pt x="2279578" y="2941985"/>
                </a:lnTo>
                <a:lnTo>
                  <a:pt x="2319635" y="2920320"/>
                </a:lnTo>
                <a:lnTo>
                  <a:pt x="2358977" y="2897532"/>
                </a:lnTo>
                <a:lnTo>
                  <a:pt x="2397582" y="2873640"/>
                </a:lnTo>
                <a:lnTo>
                  <a:pt x="2435430" y="2848667"/>
                </a:lnTo>
                <a:lnTo>
                  <a:pt x="2472498" y="2822634"/>
                </a:lnTo>
                <a:lnTo>
                  <a:pt x="2508765" y="2795563"/>
                </a:lnTo>
                <a:lnTo>
                  <a:pt x="2544209" y="2767476"/>
                </a:lnTo>
                <a:lnTo>
                  <a:pt x="2578809" y="2738393"/>
                </a:lnTo>
                <a:lnTo>
                  <a:pt x="2612544" y="2708337"/>
                </a:lnTo>
                <a:lnTo>
                  <a:pt x="2645391" y="2677329"/>
                </a:lnTo>
                <a:lnTo>
                  <a:pt x="2677329" y="2645391"/>
                </a:lnTo>
                <a:lnTo>
                  <a:pt x="2708337" y="2612544"/>
                </a:lnTo>
                <a:lnTo>
                  <a:pt x="2738393" y="2578809"/>
                </a:lnTo>
                <a:lnTo>
                  <a:pt x="2767476" y="2544209"/>
                </a:lnTo>
                <a:lnTo>
                  <a:pt x="2795563" y="2508765"/>
                </a:lnTo>
                <a:lnTo>
                  <a:pt x="2822634" y="2472498"/>
                </a:lnTo>
                <a:lnTo>
                  <a:pt x="2848667" y="2435430"/>
                </a:lnTo>
                <a:lnTo>
                  <a:pt x="2873640" y="2397582"/>
                </a:lnTo>
                <a:lnTo>
                  <a:pt x="2897532" y="2358977"/>
                </a:lnTo>
                <a:lnTo>
                  <a:pt x="2920320" y="2319635"/>
                </a:lnTo>
                <a:lnTo>
                  <a:pt x="2941985" y="2279578"/>
                </a:lnTo>
                <a:lnTo>
                  <a:pt x="2962503" y="2238829"/>
                </a:lnTo>
                <a:lnTo>
                  <a:pt x="2981854" y="2197407"/>
                </a:lnTo>
                <a:lnTo>
                  <a:pt x="3000016" y="2155335"/>
                </a:lnTo>
                <a:lnTo>
                  <a:pt x="3016967" y="2112635"/>
                </a:lnTo>
                <a:lnTo>
                  <a:pt x="3032686" y="2069328"/>
                </a:lnTo>
                <a:lnTo>
                  <a:pt x="3047151" y="2025435"/>
                </a:lnTo>
                <a:lnTo>
                  <a:pt x="3060341" y="1980979"/>
                </a:lnTo>
                <a:lnTo>
                  <a:pt x="3072234" y="1935980"/>
                </a:lnTo>
                <a:lnTo>
                  <a:pt x="3082809" y="1890460"/>
                </a:lnTo>
                <a:lnTo>
                  <a:pt x="3092043" y="1844441"/>
                </a:lnTo>
                <a:lnTo>
                  <a:pt x="3099916" y="1797945"/>
                </a:lnTo>
                <a:lnTo>
                  <a:pt x="3106406" y="1750992"/>
                </a:lnTo>
                <a:lnTo>
                  <a:pt x="3111491" y="1703605"/>
                </a:lnTo>
                <a:lnTo>
                  <a:pt x="3115150" y="1655805"/>
                </a:lnTo>
                <a:lnTo>
                  <a:pt x="3117362" y="1607613"/>
                </a:lnTo>
                <a:lnTo>
                  <a:pt x="3118104" y="1559052"/>
                </a:lnTo>
                <a:close/>
              </a:path>
            </a:pathLst>
          </a:custGeom>
          <a:ln w="19812">
            <a:solidFill>
              <a:srgbClr val="7E7E7E"/>
            </a:solidFill>
          </a:ln>
        </p:spPr>
        <p:txBody>
          <a:bodyPr wrap="square" lIns="0" tIns="0" rIns="0" bIns="0" rtlCol="0"/>
          <a:lstStyle/>
          <a:p>
            <a:endParaRPr sz="1350"/>
          </a:p>
        </p:txBody>
      </p:sp>
      <p:sp>
        <p:nvSpPr>
          <p:cNvPr id="14" name="object 14"/>
          <p:cNvSpPr txBox="1"/>
          <p:nvPr/>
        </p:nvSpPr>
        <p:spPr>
          <a:xfrm>
            <a:off x="2692532" y="2629257"/>
            <a:ext cx="816798" cy="606527"/>
          </a:xfrm>
          <a:prstGeom prst="rect">
            <a:avLst/>
          </a:prstGeom>
        </p:spPr>
        <p:txBody>
          <a:bodyPr vert="horz" wrap="square" lIns="0" tIns="6301" rIns="0" bIns="0" rtlCol="0">
            <a:spAutoFit/>
          </a:bodyPr>
          <a:lstStyle/>
          <a:p>
            <a:pPr marL="6001" marR="2400" algn="ctr">
              <a:spcBef>
                <a:spcPts val="50"/>
              </a:spcBef>
            </a:pPr>
            <a:r>
              <a:rPr sz="975" b="1" spc="43" dirty="0">
                <a:latin typeface="Arial"/>
                <a:cs typeface="Arial"/>
              </a:rPr>
              <a:t>Different</a:t>
            </a:r>
            <a:r>
              <a:rPr sz="975" b="1" spc="-57" dirty="0">
                <a:latin typeface="Arial"/>
                <a:cs typeface="Arial"/>
              </a:rPr>
              <a:t> </a:t>
            </a:r>
            <a:r>
              <a:rPr sz="975" b="1" spc="-21" dirty="0">
                <a:latin typeface="Arial"/>
                <a:cs typeface="Arial"/>
              </a:rPr>
              <a:t>Tasks  </a:t>
            </a:r>
            <a:r>
              <a:rPr sz="975" b="1" spc="33" dirty="0">
                <a:latin typeface="Arial"/>
                <a:cs typeface="Arial"/>
              </a:rPr>
              <a:t>in </a:t>
            </a:r>
            <a:r>
              <a:rPr sz="975" b="1" spc="47" dirty="0">
                <a:latin typeface="Arial"/>
                <a:cs typeface="Arial"/>
              </a:rPr>
              <a:t>Data  </a:t>
            </a:r>
            <a:r>
              <a:rPr sz="975" b="1" spc="17" dirty="0">
                <a:latin typeface="Arial"/>
                <a:cs typeface="Arial"/>
              </a:rPr>
              <a:t>Wrangling</a:t>
            </a:r>
            <a:endParaRPr sz="975">
              <a:latin typeface="Arial"/>
              <a:cs typeface="Arial"/>
            </a:endParaRPr>
          </a:p>
        </p:txBody>
      </p:sp>
      <p:sp>
        <p:nvSpPr>
          <p:cNvPr id="16" name="object 16"/>
          <p:cNvSpPr/>
          <p:nvPr/>
        </p:nvSpPr>
        <p:spPr>
          <a:xfrm>
            <a:off x="1561349" y="667369"/>
            <a:ext cx="6048703" cy="144661"/>
          </a:xfrm>
          <a:custGeom>
            <a:avLst/>
            <a:gdLst/>
            <a:ahLst/>
            <a:cxnLst/>
            <a:rect l="l" t="t" r="r" b="b"/>
            <a:pathLst>
              <a:path w="14337665" h="257175">
                <a:moveTo>
                  <a:pt x="32143" y="160782"/>
                </a:moveTo>
                <a:lnTo>
                  <a:pt x="19636" y="163302"/>
                </a:lnTo>
                <a:lnTo>
                  <a:pt x="9418" y="170180"/>
                </a:lnTo>
                <a:lnTo>
                  <a:pt x="2527" y="180391"/>
                </a:lnTo>
                <a:lnTo>
                  <a:pt x="0" y="192913"/>
                </a:lnTo>
                <a:lnTo>
                  <a:pt x="0" y="257175"/>
                </a:lnTo>
                <a:lnTo>
                  <a:pt x="25027" y="252116"/>
                </a:lnTo>
                <a:lnTo>
                  <a:pt x="45465" y="238331"/>
                </a:lnTo>
                <a:lnTo>
                  <a:pt x="59246" y="217902"/>
                </a:lnTo>
                <a:lnTo>
                  <a:pt x="64300" y="192913"/>
                </a:lnTo>
                <a:lnTo>
                  <a:pt x="61772" y="180391"/>
                </a:lnTo>
                <a:lnTo>
                  <a:pt x="54879" y="170180"/>
                </a:lnTo>
                <a:lnTo>
                  <a:pt x="44658" y="163302"/>
                </a:lnTo>
                <a:lnTo>
                  <a:pt x="32143" y="160782"/>
                </a:lnTo>
                <a:close/>
              </a:path>
              <a:path w="14337665" h="257175">
                <a:moveTo>
                  <a:pt x="14337512" y="64262"/>
                </a:moveTo>
                <a:lnTo>
                  <a:pt x="14273250" y="64262"/>
                </a:lnTo>
                <a:lnTo>
                  <a:pt x="14273250" y="128524"/>
                </a:lnTo>
                <a:lnTo>
                  <a:pt x="14298239" y="123483"/>
                </a:lnTo>
                <a:lnTo>
                  <a:pt x="14318668" y="109727"/>
                </a:lnTo>
                <a:lnTo>
                  <a:pt x="14332454" y="89304"/>
                </a:lnTo>
                <a:lnTo>
                  <a:pt x="14337512" y="64262"/>
                </a:lnTo>
                <a:close/>
              </a:path>
              <a:path w="14337665" h="257175">
                <a:moveTo>
                  <a:pt x="14273250" y="0"/>
                </a:moveTo>
                <a:lnTo>
                  <a:pt x="14248207" y="5058"/>
                </a:lnTo>
                <a:lnTo>
                  <a:pt x="14227784" y="18843"/>
                </a:lnTo>
                <a:lnTo>
                  <a:pt x="14214028" y="39272"/>
                </a:lnTo>
                <a:lnTo>
                  <a:pt x="14208988" y="64262"/>
                </a:lnTo>
                <a:lnTo>
                  <a:pt x="14211508" y="76783"/>
                </a:lnTo>
                <a:lnTo>
                  <a:pt x="14218386" y="86995"/>
                </a:lnTo>
                <a:lnTo>
                  <a:pt x="14228598" y="93872"/>
                </a:lnTo>
                <a:lnTo>
                  <a:pt x="14241119" y="96393"/>
                </a:lnTo>
                <a:lnTo>
                  <a:pt x="14253587" y="93872"/>
                </a:lnTo>
                <a:lnTo>
                  <a:pt x="14263804" y="86995"/>
                </a:lnTo>
                <a:lnTo>
                  <a:pt x="14270712" y="76783"/>
                </a:lnTo>
                <a:lnTo>
                  <a:pt x="14273250" y="64262"/>
                </a:lnTo>
                <a:lnTo>
                  <a:pt x="14337512" y="64262"/>
                </a:lnTo>
                <a:lnTo>
                  <a:pt x="14332454" y="39272"/>
                </a:lnTo>
                <a:lnTo>
                  <a:pt x="14318668" y="18843"/>
                </a:lnTo>
                <a:lnTo>
                  <a:pt x="14298239" y="5058"/>
                </a:lnTo>
                <a:lnTo>
                  <a:pt x="14273250" y="0"/>
                </a:lnTo>
                <a:close/>
              </a:path>
            </a:pathLst>
          </a:custGeom>
          <a:solidFill>
            <a:srgbClr val="BE6327"/>
          </a:solidFill>
        </p:spPr>
        <p:txBody>
          <a:bodyPr wrap="square" lIns="0" tIns="0" rIns="0" bIns="0" rtlCol="0"/>
          <a:lstStyle/>
          <a:p>
            <a:endParaRPr sz="1350"/>
          </a:p>
        </p:txBody>
      </p:sp>
      <p:sp>
        <p:nvSpPr>
          <p:cNvPr id="17" name="object 17"/>
          <p:cNvSpPr/>
          <p:nvPr/>
        </p:nvSpPr>
        <p:spPr>
          <a:xfrm>
            <a:off x="4114800" y="2239459"/>
            <a:ext cx="6075760" cy="578644"/>
          </a:xfrm>
          <a:custGeom>
            <a:avLst/>
            <a:gdLst/>
            <a:ahLst/>
            <a:cxnLst/>
            <a:rect l="l" t="t" r="r" b="b"/>
            <a:pathLst>
              <a:path w="14401800" h="1028700">
                <a:moveTo>
                  <a:pt x="0" y="192913"/>
                </a:moveTo>
                <a:lnTo>
                  <a:pt x="5051" y="167850"/>
                </a:lnTo>
                <a:lnTo>
                  <a:pt x="18827" y="147383"/>
                </a:lnTo>
                <a:lnTo>
                  <a:pt x="39262" y="133584"/>
                </a:lnTo>
                <a:lnTo>
                  <a:pt x="64287" y="128524"/>
                </a:lnTo>
                <a:lnTo>
                  <a:pt x="14273276" y="128524"/>
                </a:lnTo>
                <a:lnTo>
                  <a:pt x="14273276" y="64262"/>
                </a:lnTo>
                <a:lnTo>
                  <a:pt x="14278316" y="39272"/>
                </a:lnTo>
                <a:lnTo>
                  <a:pt x="14292071" y="18843"/>
                </a:lnTo>
                <a:lnTo>
                  <a:pt x="14312495" y="5058"/>
                </a:lnTo>
                <a:lnTo>
                  <a:pt x="14337538" y="0"/>
                </a:lnTo>
                <a:lnTo>
                  <a:pt x="14362527" y="5058"/>
                </a:lnTo>
                <a:lnTo>
                  <a:pt x="14382956" y="18843"/>
                </a:lnTo>
                <a:lnTo>
                  <a:pt x="14396741" y="39272"/>
                </a:lnTo>
                <a:lnTo>
                  <a:pt x="14401800" y="64262"/>
                </a:lnTo>
                <a:lnTo>
                  <a:pt x="14401800" y="835787"/>
                </a:lnTo>
                <a:lnTo>
                  <a:pt x="14396741" y="860849"/>
                </a:lnTo>
                <a:lnTo>
                  <a:pt x="14382956" y="881316"/>
                </a:lnTo>
                <a:lnTo>
                  <a:pt x="14362527" y="895115"/>
                </a:lnTo>
                <a:lnTo>
                  <a:pt x="14337538" y="900176"/>
                </a:lnTo>
                <a:lnTo>
                  <a:pt x="128587" y="900176"/>
                </a:lnTo>
                <a:lnTo>
                  <a:pt x="128587" y="964438"/>
                </a:lnTo>
                <a:lnTo>
                  <a:pt x="123534" y="989427"/>
                </a:lnTo>
                <a:lnTo>
                  <a:pt x="109753" y="1009856"/>
                </a:lnTo>
                <a:lnTo>
                  <a:pt x="89314" y="1023641"/>
                </a:lnTo>
                <a:lnTo>
                  <a:pt x="64287" y="1028700"/>
                </a:lnTo>
                <a:lnTo>
                  <a:pt x="39262" y="1023641"/>
                </a:lnTo>
                <a:lnTo>
                  <a:pt x="18827" y="1009856"/>
                </a:lnTo>
                <a:lnTo>
                  <a:pt x="5051" y="989427"/>
                </a:lnTo>
                <a:lnTo>
                  <a:pt x="0" y="964438"/>
                </a:lnTo>
                <a:lnTo>
                  <a:pt x="0" y="192913"/>
                </a:lnTo>
                <a:close/>
              </a:path>
            </a:pathLst>
          </a:custGeom>
          <a:ln w="19812">
            <a:solidFill>
              <a:srgbClr val="FFFFFF"/>
            </a:solidFill>
          </a:ln>
        </p:spPr>
        <p:txBody>
          <a:bodyPr wrap="square" lIns="0" tIns="0" rIns="0" bIns="0" rtlCol="0"/>
          <a:lstStyle/>
          <a:p>
            <a:endParaRPr sz="1350"/>
          </a:p>
        </p:txBody>
      </p:sp>
      <p:sp>
        <p:nvSpPr>
          <p:cNvPr id="18" name="object 18"/>
          <p:cNvSpPr/>
          <p:nvPr/>
        </p:nvSpPr>
        <p:spPr>
          <a:xfrm>
            <a:off x="7551586" y="697945"/>
            <a:ext cx="62579" cy="47291"/>
          </a:xfrm>
          <a:prstGeom prst="rect">
            <a:avLst/>
          </a:prstGeom>
          <a:blipFill>
            <a:blip r:embed="rId2" cstate="print"/>
            <a:stretch>
              <a:fillRect/>
            </a:stretch>
          </a:blipFill>
        </p:spPr>
        <p:txBody>
          <a:bodyPr wrap="square" lIns="0" tIns="0" rIns="0" bIns="0" rtlCol="0"/>
          <a:lstStyle/>
          <a:p>
            <a:endParaRPr sz="1350"/>
          </a:p>
        </p:txBody>
      </p:sp>
      <p:sp>
        <p:nvSpPr>
          <p:cNvPr id="19" name="object 19"/>
          <p:cNvSpPr/>
          <p:nvPr/>
        </p:nvSpPr>
        <p:spPr>
          <a:xfrm>
            <a:off x="1530048" y="752237"/>
            <a:ext cx="62606" cy="65365"/>
          </a:xfrm>
          <a:prstGeom prst="rect">
            <a:avLst/>
          </a:prstGeom>
          <a:blipFill>
            <a:blip r:embed="rId3" cstate="print"/>
            <a:stretch>
              <a:fillRect/>
            </a:stretch>
          </a:blipFill>
        </p:spPr>
        <p:txBody>
          <a:bodyPr wrap="square" lIns="0" tIns="0" rIns="0" bIns="0" rtlCol="0"/>
          <a:lstStyle/>
          <a:p>
            <a:endParaRPr sz="1350"/>
          </a:p>
        </p:txBody>
      </p:sp>
      <p:sp>
        <p:nvSpPr>
          <p:cNvPr id="20" name="object 20"/>
          <p:cNvSpPr/>
          <p:nvPr/>
        </p:nvSpPr>
        <p:spPr>
          <a:xfrm>
            <a:off x="1588475" y="775883"/>
            <a:ext cx="0" cy="397907"/>
          </a:xfrm>
          <a:custGeom>
            <a:avLst/>
            <a:gdLst/>
            <a:ahLst/>
            <a:cxnLst/>
            <a:rect l="l" t="t" r="r" b="b"/>
            <a:pathLst>
              <a:path h="707389">
                <a:moveTo>
                  <a:pt x="0" y="0"/>
                </a:moveTo>
                <a:lnTo>
                  <a:pt x="0" y="707262"/>
                </a:lnTo>
              </a:path>
            </a:pathLst>
          </a:custGeom>
          <a:ln w="19812">
            <a:solidFill>
              <a:srgbClr val="FFFFFF"/>
            </a:solidFill>
          </a:ln>
        </p:spPr>
        <p:txBody>
          <a:bodyPr wrap="square" lIns="0" tIns="0" rIns="0" bIns="0" rtlCol="0"/>
          <a:lstStyle/>
          <a:p>
            <a:endParaRPr sz="1350"/>
          </a:p>
        </p:txBody>
      </p:sp>
      <p:sp>
        <p:nvSpPr>
          <p:cNvPr id="21" name="object 21"/>
          <p:cNvSpPr txBox="1"/>
          <p:nvPr/>
        </p:nvSpPr>
        <p:spPr>
          <a:xfrm>
            <a:off x="1281780" y="857250"/>
            <a:ext cx="7481219" cy="375694"/>
          </a:xfrm>
          <a:prstGeom prst="rect">
            <a:avLst/>
          </a:prstGeom>
        </p:spPr>
        <p:txBody>
          <a:bodyPr vert="horz" wrap="square" lIns="0" tIns="6301" rIns="0" bIns="0" rtlCol="0">
            <a:spAutoFit/>
          </a:bodyPr>
          <a:lstStyle/>
          <a:p>
            <a:pPr>
              <a:spcBef>
                <a:spcPts val="50"/>
              </a:spcBef>
            </a:pPr>
            <a:r>
              <a:rPr sz="1200" i="1" spc="-50" dirty="0">
                <a:latin typeface="Arial"/>
                <a:cs typeface="Arial"/>
              </a:rPr>
              <a:t>The</a:t>
            </a:r>
            <a:r>
              <a:rPr sz="1200" i="1" spc="-14" dirty="0">
                <a:latin typeface="Arial"/>
                <a:cs typeface="Arial"/>
              </a:rPr>
              <a:t> </a:t>
            </a:r>
            <a:r>
              <a:rPr sz="1200" i="1" spc="-26" dirty="0">
                <a:latin typeface="Arial"/>
                <a:cs typeface="Arial"/>
              </a:rPr>
              <a:t>process</a:t>
            </a:r>
            <a:r>
              <a:rPr sz="1200" i="1" spc="-14" dirty="0">
                <a:latin typeface="Arial"/>
                <a:cs typeface="Arial"/>
              </a:rPr>
              <a:t> </a:t>
            </a:r>
            <a:r>
              <a:rPr sz="1200" i="1" spc="19" dirty="0">
                <a:latin typeface="Arial"/>
                <a:cs typeface="Arial"/>
              </a:rPr>
              <a:t>of</a:t>
            </a:r>
            <a:r>
              <a:rPr sz="1200" i="1" spc="-19" dirty="0">
                <a:latin typeface="Arial"/>
                <a:cs typeface="Arial"/>
              </a:rPr>
              <a:t> </a:t>
            </a:r>
            <a:r>
              <a:rPr sz="1200" i="1" spc="12" dirty="0">
                <a:latin typeface="Arial"/>
                <a:cs typeface="Arial"/>
              </a:rPr>
              <a:t>manually</a:t>
            </a:r>
            <a:r>
              <a:rPr sz="1200" i="1" spc="-5" dirty="0">
                <a:latin typeface="Arial"/>
                <a:cs typeface="Arial"/>
              </a:rPr>
              <a:t> converting</a:t>
            </a:r>
            <a:r>
              <a:rPr sz="1200" i="1" spc="-19" dirty="0">
                <a:latin typeface="Arial"/>
                <a:cs typeface="Arial"/>
              </a:rPr>
              <a:t> </a:t>
            </a:r>
            <a:r>
              <a:rPr sz="1200" i="1" spc="31" dirty="0">
                <a:latin typeface="Arial"/>
                <a:cs typeface="Arial"/>
              </a:rPr>
              <a:t>or</a:t>
            </a:r>
            <a:r>
              <a:rPr sz="1200" i="1" spc="-14" dirty="0">
                <a:latin typeface="Arial"/>
                <a:cs typeface="Arial"/>
              </a:rPr>
              <a:t> </a:t>
            </a:r>
            <a:r>
              <a:rPr sz="1200" i="1" spc="10" dirty="0">
                <a:latin typeface="Arial"/>
                <a:cs typeface="Arial"/>
              </a:rPr>
              <a:t>mapping</a:t>
            </a:r>
            <a:r>
              <a:rPr sz="1200" i="1" spc="-12" dirty="0">
                <a:latin typeface="Arial"/>
                <a:cs typeface="Arial"/>
              </a:rPr>
              <a:t> </a:t>
            </a:r>
            <a:r>
              <a:rPr sz="1200" i="1" spc="19" dirty="0">
                <a:latin typeface="Arial"/>
                <a:cs typeface="Arial"/>
              </a:rPr>
              <a:t>data</a:t>
            </a:r>
            <a:r>
              <a:rPr sz="1200" i="1" spc="-21" dirty="0">
                <a:latin typeface="Arial"/>
                <a:cs typeface="Arial"/>
              </a:rPr>
              <a:t> </a:t>
            </a:r>
            <a:r>
              <a:rPr sz="1200" i="1" spc="28" dirty="0">
                <a:latin typeface="Arial"/>
                <a:cs typeface="Arial"/>
              </a:rPr>
              <a:t>from</a:t>
            </a:r>
            <a:r>
              <a:rPr sz="1200" i="1" spc="-14" dirty="0">
                <a:latin typeface="Arial"/>
                <a:cs typeface="Arial"/>
              </a:rPr>
              <a:t> </a:t>
            </a:r>
            <a:r>
              <a:rPr sz="1200" i="1" spc="-12" dirty="0">
                <a:latin typeface="Arial"/>
                <a:cs typeface="Arial"/>
              </a:rPr>
              <a:t>one</a:t>
            </a:r>
            <a:r>
              <a:rPr sz="1200" i="1" spc="-17" dirty="0">
                <a:latin typeface="Arial"/>
                <a:cs typeface="Arial"/>
              </a:rPr>
              <a:t> </a:t>
            </a:r>
            <a:r>
              <a:rPr sz="1200" i="1" spc="14" dirty="0">
                <a:latin typeface="Arial"/>
                <a:cs typeface="Arial"/>
              </a:rPr>
              <a:t>raw</a:t>
            </a:r>
            <a:r>
              <a:rPr sz="1200" i="1" spc="-26" dirty="0">
                <a:latin typeface="Arial"/>
                <a:cs typeface="Arial"/>
              </a:rPr>
              <a:t> </a:t>
            </a:r>
            <a:r>
              <a:rPr sz="1200" i="1" spc="31" dirty="0">
                <a:latin typeface="Arial"/>
                <a:cs typeface="Arial"/>
              </a:rPr>
              <a:t>format</a:t>
            </a:r>
            <a:r>
              <a:rPr sz="1200" i="1" spc="-19" dirty="0">
                <a:latin typeface="Arial"/>
                <a:cs typeface="Arial"/>
              </a:rPr>
              <a:t> </a:t>
            </a:r>
            <a:r>
              <a:rPr sz="1200" i="1" spc="21" dirty="0">
                <a:latin typeface="Arial"/>
                <a:cs typeface="Arial"/>
              </a:rPr>
              <a:t>into</a:t>
            </a:r>
            <a:r>
              <a:rPr sz="1200" i="1" spc="-14" dirty="0">
                <a:latin typeface="Arial"/>
                <a:cs typeface="Arial"/>
              </a:rPr>
              <a:t> </a:t>
            </a:r>
            <a:r>
              <a:rPr sz="1200" i="1" spc="12" dirty="0">
                <a:latin typeface="Arial"/>
                <a:cs typeface="Arial"/>
              </a:rPr>
              <a:t>another</a:t>
            </a:r>
            <a:r>
              <a:rPr sz="1200" i="1" spc="-17" dirty="0">
                <a:latin typeface="Arial"/>
                <a:cs typeface="Arial"/>
              </a:rPr>
              <a:t> </a:t>
            </a:r>
            <a:r>
              <a:rPr sz="1200" i="1" spc="31" dirty="0">
                <a:latin typeface="Arial"/>
                <a:cs typeface="Arial"/>
              </a:rPr>
              <a:t>format</a:t>
            </a:r>
            <a:r>
              <a:rPr sz="1200" i="1" spc="-19" dirty="0">
                <a:latin typeface="Arial"/>
                <a:cs typeface="Arial"/>
              </a:rPr>
              <a:t> is</a:t>
            </a:r>
            <a:r>
              <a:rPr sz="1200" i="1" spc="-7" dirty="0">
                <a:latin typeface="Arial"/>
                <a:cs typeface="Arial"/>
              </a:rPr>
              <a:t> </a:t>
            </a:r>
            <a:r>
              <a:rPr sz="1200" i="1" spc="-5" dirty="0">
                <a:latin typeface="Arial"/>
                <a:cs typeface="Arial"/>
              </a:rPr>
              <a:t>called</a:t>
            </a:r>
            <a:r>
              <a:rPr sz="1200" i="1" spc="-10" dirty="0">
                <a:latin typeface="Arial"/>
                <a:cs typeface="Arial"/>
              </a:rPr>
              <a:t> </a:t>
            </a:r>
            <a:r>
              <a:rPr sz="1200" i="1" spc="17" dirty="0">
                <a:latin typeface="Arial"/>
                <a:cs typeface="Arial"/>
              </a:rPr>
              <a:t>data</a:t>
            </a:r>
            <a:r>
              <a:rPr sz="1200" i="1" spc="-19" dirty="0">
                <a:latin typeface="Arial"/>
                <a:cs typeface="Arial"/>
              </a:rPr>
              <a:t> </a:t>
            </a:r>
            <a:r>
              <a:rPr sz="1200" i="1" dirty="0">
                <a:latin typeface="Arial"/>
                <a:cs typeface="Arial"/>
              </a:rPr>
              <a:t>wrangling.</a:t>
            </a:r>
            <a:r>
              <a:rPr sz="1200" i="1" spc="-26" dirty="0">
                <a:latin typeface="Arial"/>
                <a:cs typeface="Arial"/>
              </a:rPr>
              <a:t> </a:t>
            </a:r>
            <a:r>
              <a:rPr sz="1200" i="1" spc="-33" dirty="0">
                <a:latin typeface="Arial"/>
                <a:cs typeface="Arial"/>
              </a:rPr>
              <a:t>This</a:t>
            </a:r>
            <a:r>
              <a:rPr lang="en-IN" sz="1200" i="1" spc="-33" dirty="0">
                <a:latin typeface="Arial"/>
                <a:cs typeface="Arial"/>
              </a:rPr>
              <a:t>  </a:t>
            </a:r>
            <a:r>
              <a:rPr sz="1200" i="1" spc="-10" dirty="0">
                <a:latin typeface="Arial"/>
                <a:cs typeface="Arial"/>
              </a:rPr>
              <a:t>includes </a:t>
            </a:r>
            <a:r>
              <a:rPr sz="1200" i="1" dirty="0">
                <a:latin typeface="Arial"/>
                <a:cs typeface="Arial"/>
              </a:rPr>
              <a:t>munging </a:t>
            </a:r>
            <a:r>
              <a:rPr sz="1200" i="1" spc="14" dirty="0">
                <a:latin typeface="Arial"/>
                <a:cs typeface="Arial"/>
              </a:rPr>
              <a:t>and </a:t>
            </a:r>
            <a:r>
              <a:rPr sz="1200" i="1" spc="17" dirty="0">
                <a:latin typeface="Arial"/>
                <a:cs typeface="Arial"/>
              </a:rPr>
              <a:t>data</a:t>
            </a:r>
            <a:r>
              <a:rPr sz="1200" i="1" spc="-80" dirty="0">
                <a:latin typeface="Arial"/>
                <a:cs typeface="Arial"/>
              </a:rPr>
              <a:t> </a:t>
            </a:r>
            <a:r>
              <a:rPr sz="1200" i="1" dirty="0">
                <a:latin typeface="Arial"/>
                <a:cs typeface="Arial"/>
              </a:rPr>
              <a:t>visualization.</a:t>
            </a:r>
            <a:endParaRPr sz="1200" dirty="0">
              <a:latin typeface="Arial"/>
              <a:cs typeface="Arial"/>
            </a:endParaRPr>
          </a:p>
        </p:txBody>
      </p:sp>
      <p:sp>
        <p:nvSpPr>
          <p:cNvPr id="22" name="object 22"/>
          <p:cNvSpPr txBox="1">
            <a:spLocks noGrp="1"/>
          </p:cNvSpPr>
          <p:nvPr>
            <p:ph type="title"/>
          </p:nvPr>
        </p:nvSpPr>
        <p:spPr>
          <a:xfrm>
            <a:off x="1143000" y="195168"/>
            <a:ext cx="6858000" cy="375391"/>
          </a:xfrm>
          <a:prstGeom prst="rect">
            <a:avLst/>
          </a:prstGeom>
        </p:spPr>
        <p:txBody>
          <a:bodyPr vert="horz" wrap="square" lIns="0" tIns="6001" rIns="0" bIns="0" rtlCol="0">
            <a:spAutoFit/>
          </a:bodyPr>
          <a:lstStyle/>
          <a:p>
            <a:pPr marL="6001">
              <a:spcBef>
                <a:spcPts val="47"/>
              </a:spcBef>
            </a:pPr>
            <a:r>
              <a:rPr sz="2400" spc="104" dirty="0"/>
              <a:t>Data</a:t>
            </a:r>
            <a:r>
              <a:rPr sz="2400" spc="-50" dirty="0"/>
              <a:t> </a:t>
            </a:r>
            <a:r>
              <a:rPr sz="2400" spc="66" dirty="0"/>
              <a:t>Wrangling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95168"/>
            <a:ext cx="6858000" cy="560057"/>
          </a:xfrm>
          <a:prstGeom prst="rect">
            <a:avLst/>
          </a:prstGeom>
        </p:spPr>
        <p:txBody>
          <a:bodyPr vert="horz" wrap="square" lIns="0" tIns="6001" rIns="0" bIns="0" rtlCol="0">
            <a:spAutoFit/>
          </a:bodyPr>
          <a:lstStyle/>
          <a:p>
            <a:pPr marL="6001">
              <a:spcBef>
                <a:spcPts val="47"/>
              </a:spcBef>
            </a:pPr>
            <a:r>
              <a:rPr spc="101" dirty="0"/>
              <a:t>Need </a:t>
            </a:r>
            <a:r>
              <a:rPr spc="78" dirty="0"/>
              <a:t>of </a:t>
            </a:r>
            <a:r>
              <a:rPr spc="104" dirty="0"/>
              <a:t>Data</a:t>
            </a:r>
            <a:r>
              <a:rPr spc="-277" dirty="0"/>
              <a:t> </a:t>
            </a:r>
            <a:r>
              <a:rPr spc="66" dirty="0"/>
              <a:t>Wrangling</a:t>
            </a:r>
          </a:p>
        </p:txBody>
      </p:sp>
      <p:sp>
        <p:nvSpPr>
          <p:cNvPr id="4" name="object 4"/>
          <p:cNvSpPr/>
          <p:nvPr/>
        </p:nvSpPr>
        <p:spPr>
          <a:xfrm>
            <a:off x="2844212" y="1350169"/>
            <a:ext cx="344775" cy="432911"/>
          </a:xfrm>
          <a:custGeom>
            <a:avLst/>
            <a:gdLst/>
            <a:ahLst/>
            <a:cxnLst/>
            <a:rect l="l" t="t" r="r" b="b"/>
            <a:pathLst>
              <a:path w="817245" h="769619">
                <a:moveTo>
                  <a:pt x="432054" y="0"/>
                </a:moveTo>
                <a:lnTo>
                  <a:pt x="432054" y="181991"/>
                </a:lnTo>
                <a:lnTo>
                  <a:pt x="0" y="181991"/>
                </a:lnTo>
                <a:lnTo>
                  <a:pt x="0" y="587628"/>
                </a:lnTo>
                <a:lnTo>
                  <a:pt x="432054" y="587628"/>
                </a:lnTo>
                <a:lnTo>
                  <a:pt x="432054" y="769620"/>
                </a:lnTo>
                <a:lnTo>
                  <a:pt x="816863" y="384810"/>
                </a:lnTo>
                <a:lnTo>
                  <a:pt x="432054" y="0"/>
                </a:lnTo>
                <a:close/>
              </a:path>
            </a:pathLst>
          </a:custGeom>
          <a:solidFill>
            <a:srgbClr val="66C7CC"/>
          </a:solidFill>
        </p:spPr>
        <p:txBody>
          <a:bodyPr wrap="square" lIns="0" tIns="0" rIns="0" bIns="0" rtlCol="0"/>
          <a:lstStyle/>
          <a:p>
            <a:endParaRPr sz="1350"/>
          </a:p>
        </p:txBody>
      </p:sp>
      <p:sp>
        <p:nvSpPr>
          <p:cNvPr id="5" name="object 5"/>
          <p:cNvSpPr/>
          <p:nvPr/>
        </p:nvSpPr>
        <p:spPr>
          <a:xfrm>
            <a:off x="3087886" y="1387031"/>
            <a:ext cx="3212276" cy="359331"/>
          </a:xfrm>
          <a:custGeom>
            <a:avLst/>
            <a:gdLst/>
            <a:ahLst/>
            <a:cxnLst/>
            <a:rect l="l" t="t" r="r" b="b"/>
            <a:pathLst>
              <a:path w="7614284" h="638810">
                <a:moveTo>
                  <a:pt x="7294626" y="0"/>
                </a:moveTo>
                <a:lnTo>
                  <a:pt x="0" y="0"/>
                </a:lnTo>
                <a:lnTo>
                  <a:pt x="319277" y="319278"/>
                </a:lnTo>
                <a:lnTo>
                  <a:pt x="0" y="638556"/>
                </a:lnTo>
                <a:lnTo>
                  <a:pt x="7294626" y="638556"/>
                </a:lnTo>
                <a:lnTo>
                  <a:pt x="7613904" y="319278"/>
                </a:lnTo>
                <a:lnTo>
                  <a:pt x="7294626" y="0"/>
                </a:lnTo>
                <a:close/>
              </a:path>
            </a:pathLst>
          </a:custGeom>
          <a:solidFill>
            <a:srgbClr val="66C7CC"/>
          </a:solidFill>
        </p:spPr>
        <p:txBody>
          <a:bodyPr wrap="square" lIns="0" tIns="0" rIns="0" bIns="0" rtlCol="0"/>
          <a:lstStyle/>
          <a:p>
            <a:endParaRPr sz="1350"/>
          </a:p>
        </p:txBody>
      </p:sp>
      <p:sp>
        <p:nvSpPr>
          <p:cNvPr id="6" name="object 6"/>
          <p:cNvSpPr/>
          <p:nvPr/>
        </p:nvSpPr>
        <p:spPr>
          <a:xfrm>
            <a:off x="2844212" y="1852517"/>
            <a:ext cx="344775" cy="433983"/>
          </a:xfrm>
          <a:custGeom>
            <a:avLst/>
            <a:gdLst/>
            <a:ahLst/>
            <a:cxnLst/>
            <a:rect l="l" t="t" r="r" b="b"/>
            <a:pathLst>
              <a:path w="817245" h="771525">
                <a:moveTo>
                  <a:pt x="431292" y="0"/>
                </a:moveTo>
                <a:lnTo>
                  <a:pt x="431292" y="182372"/>
                </a:lnTo>
                <a:lnTo>
                  <a:pt x="0" y="182372"/>
                </a:lnTo>
                <a:lnTo>
                  <a:pt x="0" y="588772"/>
                </a:lnTo>
                <a:lnTo>
                  <a:pt x="431292" y="588772"/>
                </a:lnTo>
                <a:lnTo>
                  <a:pt x="431292" y="771144"/>
                </a:lnTo>
                <a:lnTo>
                  <a:pt x="816863" y="385572"/>
                </a:lnTo>
                <a:lnTo>
                  <a:pt x="431292" y="0"/>
                </a:lnTo>
                <a:close/>
              </a:path>
            </a:pathLst>
          </a:custGeom>
          <a:solidFill>
            <a:srgbClr val="23ABE2"/>
          </a:solidFill>
        </p:spPr>
        <p:txBody>
          <a:bodyPr wrap="square" lIns="0" tIns="0" rIns="0" bIns="0" rtlCol="0"/>
          <a:lstStyle/>
          <a:p>
            <a:endParaRPr sz="1350"/>
          </a:p>
        </p:txBody>
      </p:sp>
      <p:sp>
        <p:nvSpPr>
          <p:cNvPr id="7" name="object 7"/>
          <p:cNvSpPr/>
          <p:nvPr/>
        </p:nvSpPr>
        <p:spPr>
          <a:xfrm>
            <a:off x="3087886" y="1889379"/>
            <a:ext cx="3212276" cy="359331"/>
          </a:xfrm>
          <a:custGeom>
            <a:avLst/>
            <a:gdLst/>
            <a:ahLst/>
            <a:cxnLst/>
            <a:rect l="l" t="t" r="r" b="b"/>
            <a:pathLst>
              <a:path w="7614284" h="638810">
                <a:moveTo>
                  <a:pt x="7294626" y="0"/>
                </a:moveTo>
                <a:lnTo>
                  <a:pt x="0" y="0"/>
                </a:lnTo>
                <a:lnTo>
                  <a:pt x="319277" y="319277"/>
                </a:lnTo>
                <a:lnTo>
                  <a:pt x="0" y="638555"/>
                </a:lnTo>
                <a:lnTo>
                  <a:pt x="7294626" y="638555"/>
                </a:lnTo>
                <a:lnTo>
                  <a:pt x="7613904" y="319277"/>
                </a:lnTo>
                <a:lnTo>
                  <a:pt x="7294626" y="0"/>
                </a:lnTo>
                <a:close/>
              </a:path>
            </a:pathLst>
          </a:custGeom>
          <a:solidFill>
            <a:srgbClr val="23ABE2"/>
          </a:solidFill>
        </p:spPr>
        <p:txBody>
          <a:bodyPr wrap="square" lIns="0" tIns="0" rIns="0" bIns="0" rtlCol="0"/>
          <a:lstStyle/>
          <a:p>
            <a:endParaRPr sz="1350"/>
          </a:p>
        </p:txBody>
      </p:sp>
      <p:sp>
        <p:nvSpPr>
          <p:cNvPr id="8" name="object 8"/>
          <p:cNvSpPr/>
          <p:nvPr/>
        </p:nvSpPr>
        <p:spPr>
          <a:xfrm>
            <a:off x="2844212" y="2354866"/>
            <a:ext cx="344775" cy="433983"/>
          </a:xfrm>
          <a:custGeom>
            <a:avLst/>
            <a:gdLst/>
            <a:ahLst/>
            <a:cxnLst/>
            <a:rect l="l" t="t" r="r" b="b"/>
            <a:pathLst>
              <a:path w="817245" h="771525">
                <a:moveTo>
                  <a:pt x="431292" y="0"/>
                </a:moveTo>
                <a:lnTo>
                  <a:pt x="431292" y="182372"/>
                </a:lnTo>
                <a:lnTo>
                  <a:pt x="0" y="182372"/>
                </a:lnTo>
                <a:lnTo>
                  <a:pt x="0" y="588772"/>
                </a:lnTo>
                <a:lnTo>
                  <a:pt x="431292" y="588772"/>
                </a:lnTo>
                <a:lnTo>
                  <a:pt x="431292" y="771144"/>
                </a:lnTo>
                <a:lnTo>
                  <a:pt x="816863" y="385572"/>
                </a:lnTo>
                <a:lnTo>
                  <a:pt x="431292" y="0"/>
                </a:lnTo>
                <a:close/>
              </a:path>
            </a:pathLst>
          </a:custGeom>
          <a:solidFill>
            <a:srgbClr val="B99CC5"/>
          </a:solidFill>
        </p:spPr>
        <p:txBody>
          <a:bodyPr wrap="square" lIns="0" tIns="0" rIns="0" bIns="0" rtlCol="0"/>
          <a:lstStyle/>
          <a:p>
            <a:endParaRPr sz="1350"/>
          </a:p>
        </p:txBody>
      </p:sp>
      <p:sp>
        <p:nvSpPr>
          <p:cNvPr id="9" name="object 9"/>
          <p:cNvSpPr/>
          <p:nvPr/>
        </p:nvSpPr>
        <p:spPr>
          <a:xfrm>
            <a:off x="3087886" y="2391727"/>
            <a:ext cx="3212276" cy="359331"/>
          </a:xfrm>
          <a:custGeom>
            <a:avLst/>
            <a:gdLst/>
            <a:ahLst/>
            <a:cxnLst/>
            <a:rect l="l" t="t" r="r" b="b"/>
            <a:pathLst>
              <a:path w="7614284" h="638810">
                <a:moveTo>
                  <a:pt x="7294626" y="0"/>
                </a:moveTo>
                <a:lnTo>
                  <a:pt x="0" y="0"/>
                </a:lnTo>
                <a:lnTo>
                  <a:pt x="319277" y="319277"/>
                </a:lnTo>
                <a:lnTo>
                  <a:pt x="0" y="638555"/>
                </a:lnTo>
                <a:lnTo>
                  <a:pt x="7294626" y="638555"/>
                </a:lnTo>
                <a:lnTo>
                  <a:pt x="7613904" y="319277"/>
                </a:lnTo>
                <a:lnTo>
                  <a:pt x="7294626" y="0"/>
                </a:lnTo>
                <a:close/>
              </a:path>
            </a:pathLst>
          </a:custGeom>
          <a:solidFill>
            <a:srgbClr val="B99CC5"/>
          </a:solidFill>
        </p:spPr>
        <p:txBody>
          <a:bodyPr wrap="square" lIns="0" tIns="0" rIns="0" bIns="0" rtlCol="0"/>
          <a:lstStyle/>
          <a:p>
            <a:endParaRPr sz="1350"/>
          </a:p>
        </p:txBody>
      </p:sp>
      <p:sp>
        <p:nvSpPr>
          <p:cNvPr id="10" name="object 10"/>
          <p:cNvSpPr/>
          <p:nvPr/>
        </p:nvSpPr>
        <p:spPr>
          <a:xfrm>
            <a:off x="2844212" y="2857214"/>
            <a:ext cx="344775" cy="433983"/>
          </a:xfrm>
          <a:custGeom>
            <a:avLst/>
            <a:gdLst/>
            <a:ahLst/>
            <a:cxnLst/>
            <a:rect l="l" t="t" r="r" b="b"/>
            <a:pathLst>
              <a:path w="817245" h="771525">
                <a:moveTo>
                  <a:pt x="431292" y="0"/>
                </a:moveTo>
                <a:lnTo>
                  <a:pt x="431292" y="182372"/>
                </a:lnTo>
                <a:lnTo>
                  <a:pt x="0" y="182372"/>
                </a:lnTo>
                <a:lnTo>
                  <a:pt x="0" y="588772"/>
                </a:lnTo>
                <a:lnTo>
                  <a:pt x="431292" y="588772"/>
                </a:lnTo>
                <a:lnTo>
                  <a:pt x="431292" y="771144"/>
                </a:lnTo>
                <a:lnTo>
                  <a:pt x="816863" y="385572"/>
                </a:lnTo>
                <a:lnTo>
                  <a:pt x="431292" y="0"/>
                </a:lnTo>
                <a:close/>
              </a:path>
            </a:pathLst>
          </a:custGeom>
          <a:solidFill>
            <a:srgbClr val="F9A068"/>
          </a:solidFill>
        </p:spPr>
        <p:txBody>
          <a:bodyPr wrap="square" lIns="0" tIns="0" rIns="0" bIns="0" rtlCol="0"/>
          <a:lstStyle/>
          <a:p>
            <a:endParaRPr sz="1350"/>
          </a:p>
        </p:txBody>
      </p:sp>
      <p:sp>
        <p:nvSpPr>
          <p:cNvPr id="11" name="object 11"/>
          <p:cNvSpPr/>
          <p:nvPr/>
        </p:nvSpPr>
        <p:spPr>
          <a:xfrm>
            <a:off x="3087886" y="2894933"/>
            <a:ext cx="3212276" cy="359331"/>
          </a:xfrm>
          <a:custGeom>
            <a:avLst/>
            <a:gdLst/>
            <a:ahLst/>
            <a:cxnLst/>
            <a:rect l="l" t="t" r="r" b="b"/>
            <a:pathLst>
              <a:path w="7614284" h="638810">
                <a:moveTo>
                  <a:pt x="7294626" y="0"/>
                </a:moveTo>
                <a:lnTo>
                  <a:pt x="0" y="0"/>
                </a:lnTo>
                <a:lnTo>
                  <a:pt x="319277" y="319277"/>
                </a:lnTo>
                <a:lnTo>
                  <a:pt x="0" y="638555"/>
                </a:lnTo>
                <a:lnTo>
                  <a:pt x="7294626" y="638555"/>
                </a:lnTo>
                <a:lnTo>
                  <a:pt x="7613904" y="319277"/>
                </a:lnTo>
                <a:lnTo>
                  <a:pt x="7294626" y="0"/>
                </a:lnTo>
                <a:close/>
              </a:path>
            </a:pathLst>
          </a:custGeom>
          <a:solidFill>
            <a:srgbClr val="F9A068"/>
          </a:solidFill>
        </p:spPr>
        <p:txBody>
          <a:bodyPr wrap="square" lIns="0" tIns="0" rIns="0" bIns="0" rtlCol="0"/>
          <a:lstStyle/>
          <a:p>
            <a:endParaRPr sz="1350"/>
          </a:p>
        </p:txBody>
      </p:sp>
      <p:sp>
        <p:nvSpPr>
          <p:cNvPr id="12" name="object 12"/>
          <p:cNvSpPr/>
          <p:nvPr/>
        </p:nvSpPr>
        <p:spPr>
          <a:xfrm>
            <a:off x="2857500" y="3314701"/>
            <a:ext cx="344775" cy="432911"/>
          </a:xfrm>
          <a:custGeom>
            <a:avLst/>
            <a:gdLst/>
            <a:ahLst/>
            <a:cxnLst/>
            <a:rect l="l" t="t" r="r" b="b"/>
            <a:pathLst>
              <a:path w="817245" h="769620">
                <a:moveTo>
                  <a:pt x="432054" y="0"/>
                </a:moveTo>
                <a:lnTo>
                  <a:pt x="432054" y="181991"/>
                </a:lnTo>
                <a:lnTo>
                  <a:pt x="0" y="181991"/>
                </a:lnTo>
                <a:lnTo>
                  <a:pt x="0" y="587629"/>
                </a:lnTo>
                <a:lnTo>
                  <a:pt x="432054" y="587629"/>
                </a:lnTo>
                <a:lnTo>
                  <a:pt x="432054" y="769620"/>
                </a:lnTo>
                <a:lnTo>
                  <a:pt x="816863" y="384810"/>
                </a:lnTo>
                <a:lnTo>
                  <a:pt x="432054" y="0"/>
                </a:lnTo>
                <a:close/>
              </a:path>
            </a:pathLst>
          </a:custGeom>
          <a:solidFill>
            <a:srgbClr val="F49585"/>
          </a:solidFill>
        </p:spPr>
        <p:txBody>
          <a:bodyPr wrap="square" lIns="0" tIns="0" rIns="0" bIns="0" rtlCol="0"/>
          <a:lstStyle/>
          <a:p>
            <a:endParaRPr sz="1350"/>
          </a:p>
        </p:txBody>
      </p:sp>
      <p:sp>
        <p:nvSpPr>
          <p:cNvPr id="13" name="object 13"/>
          <p:cNvSpPr/>
          <p:nvPr/>
        </p:nvSpPr>
        <p:spPr>
          <a:xfrm>
            <a:off x="3028951" y="3314700"/>
            <a:ext cx="3212276" cy="359331"/>
          </a:xfrm>
          <a:custGeom>
            <a:avLst/>
            <a:gdLst/>
            <a:ahLst/>
            <a:cxnLst/>
            <a:rect l="l" t="t" r="r" b="b"/>
            <a:pathLst>
              <a:path w="7614284" h="638809">
                <a:moveTo>
                  <a:pt x="7294626" y="0"/>
                </a:moveTo>
                <a:lnTo>
                  <a:pt x="0" y="0"/>
                </a:lnTo>
                <a:lnTo>
                  <a:pt x="319277" y="319277"/>
                </a:lnTo>
                <a:lnTo>
                  <a:pt x="0" y="638556"/>
                </a:lnTo>
                <a:lnTo>
                  <a:pt x="7294626" y="638556"/>
                </a:lnTo>
                <a:lnTo>
                  <a:pt x="7613904" y="319277"/>
                </a:lnTo>
                <a:lnTo>
                  <a:pt x="7294626" y="0"/>
                </a:lnTo>
                <a:close/>
              </a:path>
            </a:pathLst>
          </a:custGeom>
          <a:solidFill>
            <a:srgbClr val="F49585"/>
          </a:solidFill>
        </p:spPr>
        <p:txBody>
          <a:bodyPr wrap="square" lIns="0" tIns="0" rIns="0" bIns="0" rtlCol="0"/>
          <a:lstStyle/>
          <a:p>
            <a:endParaRPr sz="1350"/>
          </a:p>
        </p:txBody>
      </p:sp>
      <p:sp>
        <p:nvSpPr>
          <p:cNvPr id="14" name="object 14"/>
          <p:cNvSpPr txBox="1"/>
          <p:nvPr/>
        </p:nvSpPr>
        <p:spPr>
          <a:xfrm>
            <a:off x="3257550" y="1543050"/>
            <a:ext cx="3018020" cy="1987692"/>
          </a:xfrm>
          <a:prstGeom prst="rect">
            <a:avLst/>
          </a:prstGeom>
        </p:spPr>
        <p:txBody>
          <a:bodyPr vert="horz" wrap="square" lIns="0" tIns="6001" rIns="0" bIns="0" rtlCol="0">
            <a:spAutoFit/>
          </a:bodyPr>
          <a:lstStyle/>
          <a:p>
            <a:pPr marL="6001">
              <a:spcBef>
                <a:spcPts val="47"/>
              </a:spcBef>
            </a:pPr>
            <a:r>
              <a:rPr sz="975" spc="-12" dirty="0">
                <a:solidFill>
                  <a:srgbClr val="252525"/>
                </a:solidFill>
                <a:latin typeface="Noto Sans"/>
                <a:cs typeface="Noto Sans"/>
              </a:rPr>
              <a:t>Missing </a:t>
            </a:r>
            <a:r>
              <a:rPr sz="975" spc="-5" dirty="0">
                <a:solidFill>
                  <a:srgbClr val="252525"/>
                </a:solidFill>
                <a:latin typeface="Noto Sans"/>
                <a:cs typeface="Noto Sans"/>
              </a:rPr>
              <a:t>data, a very </a:t>
            </a:r>
            <a:r>
              <a:rPr sz="975" spc="-2" dirty="0">
                <a:solidFill>
                  <a:srgbClr val="252525"/>
                </a:solidFill>
                <a:latin typeface="Noto Sans"/>
                <a:cs typeface="Noto Sans"/>
              </a:rPr>
              <a:t>common</a:t>
            </a:r>
            <a:r>
              <a:rPr sz="975" spc="-10" dirty="0">
                <a:solidFill>
                  <a:srgbClr val="252525"/>
                </a:solidFill>
                <a:latin typeface="Noto Sans"/>
                <a:cs typeface="Noto Sans"/>
              </a:rPr>
              <a:t> </a:t>
            </a:r>
            <a:r>
              <a:rPr sz="975" spc="-7" dirty="0">
                <a:solidFill>
                  <a:srgbClr val="252525"/>
                </a:solidFill>
                <a:latin typeface="Noto Sans"/>
                <a:cs typeface="Noto Sans"/>
              </a:rPr>
              <a:t>problem</a:t>
            </a:r>
            <a:endParaRPr lang="en-US" sz="975" spc="-7" dirty="0">
              <a:solidFill>
                <a:srgbClr val="252525"/>
              </a:solidFill>
              <a:latin typeface="Noto Sans"/>
              <a:cs typeface="Noto Sans"/>
            </a:endParaRPr>
          </a:p>
          <a:p>
            <a:pPr marL="6001">
              <a:spcBef>
                <a:spcPts val="47"/>
              </a:spcBef>
            </a:pPr>
            <a:endParaRPr sz="975" dirty="0">
              <a:latin typeface="Noto Sans"/>
              <a:cs typeface="Noto Sans"/>
            </a:endParaRPr>
          </a:p>
          <a:p>
            <a:pPr marL="6001" marR="2400">
              <a:lnSpc>
                <a:spcPct val="293200"/>
              </a:lnSpc>
              <a:spcBef>
                <a:spcPts val="2"/>
              </a:spcBef>
            </a:pPr>
            <a:r>
              <a:rPr sz="975" spc="-7" dirty="0">
                <a:solidFill>
                  <a:srgbClr val="252525"/>
                </a:solidFill>
                <a:latin typeface="Noto Sans"/>
                <a:cs typeface="Noto Sans"/>
              </a:rPr>
              <a:t>Presence </a:t>
            </a:r>
            <a:r>
              <a:rPr sz="975" spc="-2" dirty="0">
                <a:solidFill>
                  <a:srgbClr val="252525"/>
                </a:solidFill>
                <a:latin typeface="Noto Sans"/>
                <a:cs typeface="Noto Sans"/>
              </a:rPr>
              <a:t>of </a:t>
            </a:r>
            <a:r>
              <a:rPr sz="975" spc="-5" dirty="0">
                <a:solidFill>
                  <a:srgbClr val="252525"/>
                </a:solidFill>
                <a:latin typeface="Noto Sans"/>
                <a:cs typeface="Noto Sans"/>
              </a:rPr>
              <a:t>noisy </a:t>
            </a:r>
            <a:r>
              <a:rPr sz="975" spc="-7" dirty="0">
                <a:solidFill>
                  <a:srgbClr val="252525"/>
                </a:solidFill>
                <a:latin typeface="Noto Sans"/>
                <a:cs typeface="Noto Sans"/>
              </a:rPr>
              <a:t>data </a:t>
            </a:r>
            <a:r>
              <a:rPr sz="975" spc="-12" dirty="0">
                <a:solidFill>
                  <a:srgbClr val="252525"/>
                </a:solidFill>
                <a:latin typeface="Noto Sans"/>
                <a:cs typeface="Noto Sans"/>
              </a:rPr>
              <a:t>(erroneous </a:t>
            </a:r>
            <a:r>
              <a:rPr sz="975" spc="-5" dirty="0">
                <a:solidFill>
                  <a:srgbClr val="252525"/>
                </a:solidFill>
                <a:latin typeface="Noto Sans"/>
                <a:cs typeface="Noto Sans"/>
              </a:rPr>
              <a:t>data </a:t>
            </a:r>
            <a:r>
              <a:rPr sz="975" spc="-7" dirty="0">
                <a:solidFill>
                  <a:srgbClr val="252525"/>
                </a:solidFill>
                <a:latin typeface="Noto Sans"/>
                <a:cs typeface="Noto Sans"/>
              </a:rPr>
              <a:t>and </a:t>
            </a:r>
            <a:r>
              <a:rPr sz="975" spc="-10" dirty="0">
                <a:solidFill>
                  <a:srgbClr val="252525"/>
                </a:solidFill>
                <a:latin typeface="Noto Sans"/>
                <a:cs typeface="Noto Sans"/>
              </a:rPr>
              <a:t>outliers)  Inconsistent</a:t>
            </a:r>
            <a:r>
              <a:rPr sz="975" spc="-21" dirty="0">
                <a:solidFill>
                  <a:srgbClr val="252525"/>
                </a:solidFill>
                <a:latin typeface="Noto Sans"/>
                <a:cs typeface="Noto Sans"/>
              </a:rPr>
              <a:t> </a:t>
            </a:r>
            <a:r>
              <a:rPr sz="975" spc="-5" dirty="0">
                <a:solidFill>
                  <a:srgbClr val="252525"/>
                </a:solidFill>
                <a:latin typeface="Noto Sans"/>
                <a:cs typeface="Noto Sans"/>
              </a:rPr>
              <a:t>data</a:t>
            </a:r>
            <a:endParaRPr lang="en-US" sz="975" spc="-5" dirty="0">
              <a:solidFill>
                <a:srgbClr val="252525"/>
              </a:solidFill>
              <a:latin typeface="Noto Sans"/>
              <a:cs typeface="Noto Sans"/>
            </a:endParaRPr>
          </a:p>
          <a:p>
            <a:pPr marL="6001" marR="1143443">
              <a:lnSpc>
                <a:spcPct val="293200"/>
              </a:lnSpc>
            </a:pPr>
            <a:r>
              <a:rPr sz="975" spc="-5" dirty="0">
                <a:solidFill>
                  <a:srgbClr val="252525"/>
                </a:solidFill>
                <a:latin typeface="Noto Sans"/>
                <a:cs typeface="Noto Sans"/>
              </a:rPr>
              <a:t>Develop a </a:t>
            </a:r>
            <a:r>
              <a:rPr sz="975" spc="-10" dirty="0">
                <a:solidFill>
                  <a:srgbClr val="252525"/>
                </a:solidFill>
                <a:latin typeface="Noto Sans"/>
                <a:cs typeface="Noto Sans"/>
              </a:rPr>
              <a:t>more accurate </a:t>
            </a:r>
            <a:r>
              <a:rPr sz="975" spc="-7" dirty="0">
                <a:solidFill>
                  <a:srgbClr val="252525"/>
                </a:solidFill>
                <a:latin typeface="Noto Sans"/>
                <a:cs typeface="Noto Sans"/>
              </a:rPr>
              <a:t>model  </a:t>
            </a:r>
            <a:endParaRPr lang="en-US" sz="975" spc="-7" dirty="0">
              <a:solidFill>
                <a:srgbClr val="252525"/>
              </a:solidFill>
              <a:latin typeface="Noto Sans"/>
              <a:cs typeface="Noto Sans"/>
            </a:endParaRPr>
          </a:p>
          <a:p>
            <a:pPr marL="6001" marR="1143443">
              <a:lnSpc>
                <a:spcPct val="293200"/>
              </a:lnSpc>
            </a:pPr>
            <a:r>
              <a:rPr sz="975" spc="-10" dirty="0">
                <a:solidFill>
                  <a:srgbClr val="252525"/>
                </a:solidFill>
                <a:latin typeface="Noto Sans"/>
                <a:cs typeface="Noto Sans"/>
              </a:rPr>
              <a:t>Prevent </a:t>
            </a:r>
            <a:r>
              <a:rPr sz="975" spc="-7" dirty="0">
                <a:solidFill>
                  <a:srgbClr val="252525"/>
                </a:solidFill>
                <a:latin typeface="Noto Sans"/>
                <a:cs typeface="Noto Sans"/>
              </a:rPr>
              <a:t>data</a:t>
            </a:r>
            <a:r>
              <a:rPr sz="975" spc="-14" dirty="0">
                <a:solidFill>
                  <a:srgbClr val="252525"/>
                </a:solidFill>
                <a:latin typeface="Noto Sans"/>
                <a:cs typeface="Noto Sans"/>
              </a:rPr>
              <a:t> leakage</a:t>
            </a:r>
            <a:endParaRPr sz="975" dirty="0">
              <a:latin typeface="Noto Sans"/>
              <a:cs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71161"/>
            <a:ext cx="1602105" cy="443711"/>
          </a:xfrm>
          <a:prstGeom prst="rect">
            <a:avLst/>
          </a:prstGeom>
        </p:spPr>
        <p:txBody>
          <a:bodyPr vert="horz" wrap="square" lIns="0" tIns="12700" rIns="0" bIns="0" rtlCol="0">
            <a:spAutoFit/>
          </a:bodyPr>
          <a:lstStyle/>
          <a:p>
            <a:pPr marL="12700">
              <a:lnSpc>
                <a:spcPct val="100000"/>
              </a:lnSpc>
              <a:spcBef>
                <a:spcPts val="100"/>
              </a:spcBef>
            </a:pPr>
            <a:r>
              <a:rPr sz="2800" spc="105" dirty="0"/>
              <a:t>Agenda</a:t>
            </a:r>
          </a:p>
        </p:txBody>
      </p:sp>
      <p:sp>
        <p:nvSpPr>
          <p:cNvPr id="3" name="object 3"/>
          <p:cNvSpPr txBox="1"/>
          <p:nvPr/>
        </p:nvSpPr>
        <p:spPr>
          <a:xfrm>
            <a:off x="429223" y="1199868"/>
            <a:ext cx="5590577" cy="2654573"/>
          </a:xfrm>
          <a:prstGeom prst="rect">
            <a:avLst/>
          </a:prstGeom>
        </p:spPr>
        <p:txBody>
          <a:bodyPr vert="horz" wrap="square" lIns="0" tIns="66040" rIns="0" bIns="0" rtlCol="0">
            <a:spAutoFit/>
          </a:bodyPr>
          <a:lstStyle/>
          <a:p>
            <a:pPr marL="424815" indent="-412115">
              <a:lnSpc>
                <a:spcPct val="100000"/>
              </a:lnSpc>
              <a:spcBef>
                <a:spcPts val="520"/>
              </a:spcBef>
              <a:buFont typeface="Arial"/>
              <a:buChar char="●"/>
              <a:tabLst>
                <a:tab pos="424815" algn="l"/>
                <a:tab pos="425450" algn="l"/>
              </a:tabLst>
            </a:pPr>
            <a:r>
              <a:rPr lang="en-IN" spc="20" dirty="0">
                <a:solidFill>
                  <a:srgbClr val="606060"/>
                </a:solidFill>
                <a:latin typeface="Trebuchet MS"/>
                <a:cs typeface="Trebuchet MS"/>
              </a:rPr>
              <a:t>Case study- Retail segment</a:t>
            </a:r>
          </a:p>
          <a:p>
            <a:pPr marL="424815" indent="-412115">
              <a:spcBef>
                <a:spcPts val="520"/>
              </a:spcBef>
              <a:buFont typeface="Arial"/>
              <a:buChar char="●"/>
              <a:tabLst>
                <a:tab pos="424815" algn="l"/>
                <a:tab pos="425450" algn="l"/>
              </a:tabLst>
            </a:pPr>
            <a:r>
              <a:rPr lang="en-IN" spc="20" dirty="0">
                <a:solidFill>
                  <a:srgbClr val="606060"/>
                </a:solidFill>
                <a:latin typeface="Trebuchet MS"/>
                <a:cs typeface="Trebuchet MS"/>
              </a:rPr>
              <a:t>Understanding the problem</a:t>
            </a:r>
            <a:endParaRPr dirty="0">
              <a:latin typeface="Trebuchet MS"/>
              <a:cs typeface="Trebuchet MS"/>
            </a:endParaRPr>
          </a:p>
          <a:p>
            <a:pPr marL="424815" indent="-412115">
              <a:lnSpc>
                <a:spcPct val="100000"/>
              </a:lnSpc>
              <a:spcBef>
                <a:spcPts val="420"/>
              </a:spcBef>
              <a:buFont typeface="Arial"/>
              <a:buChar char="●"/>
              <a:tabLst>
                <a:tab pos="424815" algn="l"/>
                <a:tab pos="425450" algn="l"/>
              </a:tabLst>
            </a:pPr>
            <a:r>
              <a:rPr lang="en-IN" spc="20" dirty="0">
                <a:solidFill>
                  <a:srgbClr val="606060"/>
                </a:solidFill>
                <a:latin typeface="Trebuchet MS"/>
              </a:rPr>
              <a:t>Data wrangling and exploratory analysis</a:t>
            </a:r>
          </a:p>
          <a:p>
            <a:pPr marL="424815" indent="-412115">
              <a:lnSpc>
                <a:spcPct val="100000"/>
              </a:lnSpc>
              <a:spcBef>
                <a:spcPts val="420"/>
              </a:spcBef>
              <a:buFont typeface="Arial"/>
              <a:buChar char="●"/>
              <a:tabLst>
                <a:tab pos="424815" algn="l"/>
                <a:tab pos="425450" algn="l"/>
              </a:tabLst>
            </a:pPr>
            <a:r>
              <a:rPr spc="-35" dirty="0">
                <a:solidFill>
                  <a:srgbClr val="606060"/>
                </a:solidFill>
                <a:latin typeface="Trebuchet MS"/>
                <a:cs typeface="Trebuchet MS"/>
              </a:rPr>
              <a:t>Feature</a:t>
            </a:r>
            <a:r>
              <a:rPr spc="-110" dirty="0">
                <a:solidFill>
                  <a:srgbClr val="606060"/>
                </a:solidFill>
                <a:latin typeface="Trebuchet MS"/>
                <a:cs typeface="Trebuchet MS"/>
              </a:rPr>
              <a:t> </a:t>
            </a:r>
            <a:r>
              <a:rPr spc="10" dirty="0">
                <a:solidFill>
                  <a:srgbClr val="606060"/>
                </a:solidFill>
                <a:latin typeface="Trebuchet MS"/>
                <a:cs typeface="Trebuchet MS"/>
              </a:rPr>
              <a:t>Engineering</a:t>
            </a:r>
            <a:endParaRPr dirty="0">
              <a:latin typeface="Trebuchet MS"/>
              <a:cs typeface="Trebuchet MS"/>
            </a:endParaRPr>
          </a:p>
          <a:p>
            <a:pPr marL="882015" lvl="1" indent="-412115">
              <a:lnSpc>
                <a:spcPct val="100000"/>
              </a:lnSpc>
              <a:spcBef>
                <a:spcPts val="420"/>
              </a:spcBef>
              <a:buFont typeface="Arial"/>
              <a:buChar char="○"/>
              <a:tabLst>
                <a:tab pos="882015" algn="l"/>
                <a:tab pos="882650" algn="l"/>
              </a:tabLst>
            </a:pPr>
            <a:r>
              <a:rPr spc="-35" dirty="0">
                <a:solidFill>
                  <a:srgbClr val="606060"/>
                </a:solidFill>
                <a:latin typeface="Trebuchet MS"/>
                <a:cs typeface="Trebuchet MS"/>
              </a:rPr>
              <a:t>Numerical</a:t>
            </a:r>
            <a:r>
              <a:rPr spc="-110" dirty="0">
                <a:solidFill>
                  <a:srgbClr val="606060"/>
                </a:solidFill>
                <a:latin typeface="Trebuchet MS"/>
                <a:cs typeface="Trebuchet MS"/>
              </a:rPr>
              <a:t> </a:t>
            </a:r>
            <a:r>
              <a:rPr spc="-45" dirty="0">
                <a:solidFill>
                  <a:srgbClr val="606060"/>
                </a:solidFill>
                <a:latin typeface="Trebuchet MS"/>
                <a:cs typeface="Trebuchet MS"/>
              </a:rPr>
              <a:t>features</a:t>
            </a:r>
            <a:endParaRPr dirty="0">
              <a:latin typeface="Trebuchet MS"/>
              <a:cs typeface="Trebuchet MS"/>
            </a:endParaRPr>
          </a:p>
          <a:p>
            <a:pPr marL="882015" lvl="1" indent="-412115">
              <a:lnSpc>
                <a:spcPct val="100000"/>
              </a:lnSpc>
              <a:spcBef>
                <a:spcPts val="420"/>
              </a:spcBef>
              <a:buFont typeface="Arial"/>
              <a:buChar char="○"/>
              <a:tabLst>
                <a:tab pos="882015" algn="l"/>
                <a:tab pos="882650" algn="l"/>
              </a:tabLst>
            </a:pPr>
            <a:r>
              <a:rPr spc="-20" dirty="0">
                <a:solidFill>
                  <a:srgbClr val="606060"/>
                </a:solidFill>
                <a:latin typeface="Trebuchet MS"/>
                <a:cs typeface="Trebuchet MS"/>
              </a:rPr>
              <a:t>Categorical</a:t>
            </a:r>
            <a:r>
              <a:rPr spc="-110" dirty="0">
                <a:solidFill>
                  <a:srgbClr val="606060"/>
                </a:solidFill>
                <a:latin typeface="Trebuchet MS"/>
                <a:cs typeface="Trebuchet MS"/>
              </a:rPr>
              <a:t> </a:t>
            </a:r>
            <a:r>
              <a:rPr spc="-45" dirty="0">
                <a:solidFill>
                  <a:srgbClr val="606060"/>
                </a:solidFill>
                <a:latin typeface="Trebuchet MS"/>
                <a:cs typeface="Trebuchet MS"/>
              </a:rPr>
              <a:t>features</a:t>
            </a:r>
            <a:endParaRPr dirty="0">
              <a:latin typeface="Trebuchet MS"/>
              <a:cs typeface="Trebuchet MS"/>
            </a:endParaRPr>
          </a:p>
          <a:p>
            <a:pPr marL="424815" indent="-412115">
              <a:lnSpc>
                <a:spcPct val="100000"/>
              </a:lnSpc>
              <a:spcBef>
                <a:spcPts val="420"/>
              </a:spcBef>
              <a:buFont typeface="Arial"/>
              <a:buChar char="●"/>
              <a:tabLst>
                <a:tab pos="424815" algn="l"/>
                <a:tab pos="425450" algn="l"/>
              </a:tabLst>
            </a:pPr>
            <a:r>
              <a:rPr spc="-35" dirty="0">
                <a:solidFill>
                  <a:srgbClr val="606060"/>
                </a:solidFill>
                <a:latin typeface="Trebuchet MS"/>
                <a:cs typeface="Trebuchet MS"/>
              </a:rPr>
              <a:t>Feature</a:t>
            </a:r>
            <a:r>
              <a:rPr spc="-110" dirty="0">
                <a:solidFill>
                  <a:srgbClr val="606060"/>
                </a:solidFill>
                <a:latin typeface="Trebuchet MS"/>
                <a:cs typeface="Trebuchet MS"/>
              </a:rPr>
              <a:t> </a:t>
            </a:r>
            <a:r>
              <a:rPr spc="-15" dirty="0">
                <a:solidFill>
                  <a:srgbClr val="606060"/>
                </a:solidFill>
                <a:latin typeface="Trebuchet MS"/>
                <a:cs typeface="Trebuchet MS"/>
              </a:rPr>
              <a:t>Selection</a:t>
            </a:r>
            <a:endParaRPr lang="en-IN" spc="-15" dirty="0">
              <a:solidFill>
                <a:srgbClr val="606060"/>
              </a:solidFill>
              <a:latin typeface="Trebuchet MS"/>
              <a:cs typeface="Trebuchet MS"/>
            </a:endParaRPr>
          </a:p>
          <a:p>
            <a:pPr marL="424815" indent="-412115">
              <a:lnSpc>
                <a:spcPct val="100000"/>
              </a:lnSpc>
              <a:spcBef>
                <a:spcPts val="420"/>
              </a:spcBef>
              <a:buFont typeface="Arial"/>
              <a:buChar char="●"/>
              <a:tabLst>
                <a:tab pos="424815" algn="l"/>
                <a:tab pos="425450" algn="l"/>
              </a:tabLst>
            </a:pPr>
            <a:r>
              <a:rPr lang="en-IN" spc="-15" dirty="0">
                <a:solidFill>
                  <a:srgbClr val="606060"/>
                </a:solidFill>
                <a:latin typeface="Trebuchet MS"/>
                <a:cs typeface="Trebuchet MS"/>
              </a:rPr>
              <a:t>Key Pandas Snippets  </a:t>
            </a:r>
            <a:endParaRPr dirty="0">
              <a:latin typeface="Trebuchet MS"/>
              <a:cs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95168"/>
            <a:ext cx="6858000" cy="375391"/>
          </a:xfrm>
          <a:prstGeom prst="rect">
            <a:avLst/>
          </a:prstGeom>
        </p:spPr>
        <p:txBody>
          <a:bodyPr vert="horz" wrap="square" lIns="0" tIns="6001" rIns="0" bIns="0" rtlCol="0">
            <a:spAutoFit/>
          </a:bodyPr>
          <a:lstStyle/>
          <a:p>
            <a:pPr marL="6001">
              <a:spcBef>
                <a:spcPts val="47"/>
              </a:spcBef>
            </a:pPr>
            <a:r>
              <a:rPr sz="2400" spc="52" dirty="0"/>
              <a:t>Missing</a:t>
            </a:r>
            <a:r>
              <a:rPr sz="2400" spc="-33" dirty="0"/>
              <a:t> </a:t>
            </a:r>
            <a:r>
              <a:rPr lang="en-IN" sz="2400" spc="-33" dirty="0"/>
              <a:t>/ null </a:t>
            </a:r>
            <a:r>
              <a:rPr sz="2400" spc="54" dirty="0"/>
              <a:t>Values</a:t>
            </a:r>
            <a:endParaRPr sz="2400" spc="95" dirty="0"/>
          </a:p>
        </p:txBody>
      </p:sp>
      <p:sp>
        <p:nvSpPr>
          <p:cNvPr id="5" name="object 5"/>
          <p:cNvSpPr/>
          <p:nvPr/>
        </p:nvSpPr>
        <p:spPr>
          <a:xfrm>
            <a:off x="1393424" y="1266587"/>
            <a:ext cx="6356777" cy="3158252"/>
          </a:xfrm>
          <a:custGeom>
            <a:avLst/>
            <a:gdLst/>
            <a:ahLst/>
            <a:cxnLst/>
            <a:rect l="l" t="t" r="r" b="b"/>
            <a:pathLst>
              <a:path w="15067915" h="5614670">
                <a:moveTo>
                  <a:pt x="0" y="5614416"/>
                </a:moveTo>
                <a:lnTo>
                  <a:pt x="15067788" y="5614416"/>
                </a:lnTo>
                <a:lnTo>
                  <a:pt x="15067788" y="0"/>
                </a:lnTo>
                <a:lnTo>
                  <a:pt x="0" y="0"/>
                </a:lnTo>
                <a:lnTo>
                  <a:pt x="0" y="5614416"/>
                </a:lnTo>
                <a:close/>
              </a:path>
            </a:pathLst>
          </a:custGeom>
          <a:ln w="19812">
            <a:solidFill>
              <a:srgbClr val="00AFEF"/>
            </a:solidFill>
          </a:ln>
        </p:spPr>
        <p:txBody>
          <a:bodyPr wrap="square" lIns="0" tIns="0" rIns="0" bIns="0" rtlCol="0"/>
          <a:lstStyle/>
          <a:p>
            <a:endParaRPr sz="1350"/>
          </a:p>
        </p:txBody>
      </p:sp>
      <p:pic>
        <p:nvPicPr>
          <p:cNvPr id="11" name="Picture 10" descr="Capture.NA.PNG"/>
          <p:cNvPicPr>
            <a:picLocks noChangeAspect="1"/>
          </p:cNvPicPr>
          <p:nvPr/>
        </p:nvPicPr>
        <p:blipFill>
          <a:blip r:embed="rId2"/>
          <a:stretch>
            <a:fillRect/>
          </a:stretch>
        </p:blipFill>
        <p:spPr>
          <a:xfrm>
            <a:off x="1543051" y="1514327"/>
            <a:ext cx="6057899" cy="2714773"/>
          </a:xfrm>
          <a:prstGeom prst="rect">
            <a:avLst/>
          </a:prstGeom>
        </p:spPr>
      </p:pic>
      <p:cxnSp>
        <p:nvCxnSpPr>
          <p:cNvPr id="13" name="Straight Connector 12"/>
          <p:cNvCxnSpPr/>
          <p:nvPr/>
        </p:nvCxnSpPr>
        <p:spPr>
          <a:xfrm>
            <a:off x="6172200" y="2000250"/>
            <a:ext cx="62865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229350" y="3086100"/>
            <a:ext cx="57150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86500" y="3429000"/>
            <a:ext cx="57150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29350" y="3771900"/>
            <a:ext cx="571500" cy="11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1" y="195168"/>
            <a:ext cx="6857999" cy="375391"/>
          </a:xfrm>
          <a:prstGeom prst="rect">
            <a:avLst/>
          </a:prstGeom>
        </p:spPr>
        <p:txBody>
          <a:bodyPr vert="horz" wrap="square" lIns="0" tIns="6001" rIns="0" bIns="0" rtlCol="0">
            <a:spAutoFit/>
          </a:bodyPr>
          <a:lstStyle/>
          <a:p>
            <a:pPr marL="6001">
              <a:spcBef>
                <a:spcPts val="47"/>
              </a:spcBef>
            </a:pPr>
            <a:r>
              <a:rPr lang="en-IN" sz="2400" spc="52" dirty="0"/>
              <a:t>          </a:t>
            </a:r>
            <a:r>
              <a:rPr sz="2400" spc="52" dirty="0"/>
              <a:t>Missing </a:t>
            </a:r>
            <a:r>
              <a:rPr sz="2400" spc="71" dirty="0"/>
              <a:t>Value</a:t>
            </a:r>
            <a:r>
              <a:rPr sz="2400" spc="-130" dirty="0"/>
              <a:t> </a:t>
            </a:r>
            <a:r>
              <a:rPr sz="2400" spc="85" dirty="0"/>
              <a:t>Detection</a:t>
            </a:r>
          </a:p>
        </p:txBody>
      </p:sp>
      <p:sp>
        <p:nvSpPr>
          <p:cNvPr id="20" name="object 20"/>
          <p:cNvSpPr/>
          <p:nvPr/>
        </p:nvSpPr>
        <p:spPr>
          <a:xfrm>
            <a:off x="6445948" y="2266141"/>
            <a:ext cx="54650" cy="155377"/>
          </a:xfrm>
          <a:custGeom>
            <a:avLst/>
            <a:gdLst/>
            <a:ahLst/>
            <a:cxnLst/>
            <a:rect l="l" t="t" r="r" b="b"/>
            <a:pathLst>
              <a:path w="129540" h="276225">
                <a:moveTo>
                  <a:pt x="77724" y="0"/>
                </a:moveTo>
                <a:lnTo>
                  <a:pt x="51816" y="0"/>
                </a:lnTo>
                <a:lnTo>
                  <a:pt x="51816" y="77723"/>
                </a:lnTo>
                <a:lnTo>
                  <a:pt x="77724" y="77723"/>
                </a:lnTo>
                <a:lnTo>
                  <a:pt x="77724" y="0"/>
                </a:lnTo>
                <a:close/>
              </a:path>
              <a:path w="129540" h="276225">
                <a:moveTo>
                  <a:pt x="51816" y="159130"/>
                </a:moveTo>
                <a:lnTo>
                  <a:pt x="0" y="210946"/>
                </a:lnTo>
                <a:lnTo>
                  <a:pt x="64770" y="275716"/>
                </a:lnTo>
                <a:lnTo>
                  <a:pt x="129540" y="210946"/>
                </a:lnTo>
                <a:lnTo>
                  <a:pt x="51816" y="210946"/>
                </a:lnTo>
                <a:lnTo>
                  <a:pt x="51816" y="207263"/>
                </a:lnTo>
                <a:lnTo>
                  <a:pt x="125857" y="207263"/>
                </a:lnTo>
                <a:lnTo>
                  <a:pt x="99949" y="181355"/>
                </a:lnTo>
                <a:lnTo>
                  <a:pt x="51816" y="181355"/>
                </a:lnTo>
                <a:lnTo>
                  <a:pt x="51816" y="159130"/>
                </a:lnTo>
                <a:close/>
              </a:path>
              <a:path w="129540" h="276225">
                <a:moveTo>
                  <a:pt x="77724" y="207263"/>
                </a:moveTo>
                <a:lnTo>
                  <a:pt x="51816" y="207263"/>
                </a:lnTo>
                <a:lnTo>
                  <a:pt x="51816" y="210946"/>
                </a:lnTo>
                <a:lnTo>
                  <a:pt x="77724" y="210946"/>
                </a:lnTo>
                <a:lnTo>
                  <a:pt x="77724" y="207263"/>
                </a:lnTo>
                <a:close/>
              </a:path>
              <a:path w="129540" h="276225">
                <a:moveTo>
                  <a:pt x="125857" y="207263"/>
                </a:moveTo>
                <a:lnTo>
                  <a:pt x="77724" y="207263"/>
                </a:lnTo>
                <a:lnTo>
                  <a:pt x="77724" y="210946"/>
                </a:lnTo>
                <a:lnTo>
                  <a:pt x="129540" y="210946"/>
                </a:lnTo>
                <a:lnTo>
                  <a:pt x="125857" y="207263"/>
                </a:lnTo>
                <a:close/>
              </a:path>
              <a:path w="129540" h="276225">
                <a:moveTo>
                  <a:pt x="64770" y="146176"/>
                </a:moveTo>
                <a:lnTo>
                  <a:pt x="51816" y="159130"/>
                </a:lnTo>
                <a:lnTo>
                  <a:pt x="51816" y="181355"/>
                </a:lnTo>
                <a:lnTo>
                  <a:pt x="77724" y="181355"/>
                </a:lnTo>
                <a:lnTo>
                  <a:pt x="77724" y="159130"/>
                </a:lnTo>
                <a:lnTo>
                  <a:pt x="64770" y="146176"/>
                </a:lnTo>
                <a:close/>
              </a:path>
              <a:path w="129540" h="276225">
                <a:moveTo>
                  <a:pt x="77724" y="159130"/>
                </a:moveTo>
                <a:lnTo>
                  <a:pt x="77724" y="181355"/>
                </a:lnTo>
                <a:lnTo>
                  <a:pt x="99949" y="181355"/>
                </a:lnTo>
                <a:lnTo>
                  <a:pt x="77724" y="159130"/>
                </a:lnTo>
                <a:close/>
              </a:path>
              <a:path w="129540" h="276225">
                <a:moveTo>
                  <a:pt x="77724" y="103631"/>
                </a:moveTo>
                <a:lnTo>
                  <a:pt x="51816" y="103631"/>
                </a:lnTo>
                <a:lnTo>
                  <a:pt x="51816" y="159130"/>
                </a:lnTo>
                <a:lnTo>
                  <a:pt x="64770" y="146176"/>
                </a:lnTo>
                <a:lnTo>
                  <a:pt x="77724" y="146176"/>
                </a:lnTo>
                <a:lnTo>
                  <a:pt x="77724" y="103631"/>
                </a:lnTo>
                <a:close/>
              </a:path>
              <a:path w="129540" h="276225">
                <a:moveTo>
                  <a:pt x="77724" y="146176"/>
                </a:moveTo>
                <a:lnTo>
                  <a:pt x="64770" y="146176"/>
                </a:lnTo>
                <a:lnTo>
                  <a:pt x="77724" y="159130"/>
                </a:lnTo>
                <a:lnTo>
                  <a:pt x="77724" y="146176"/>
                </a:lnTo>
                <a:close/>
              </a:path>
            </a:pathLst>
          </a:custGeom>
          <a:solidFill>
            <a:srgbClr val="25B7C8"/>
          </a:solidFill>
        </p:spPr>
        <p:txBody>
          <a:bodyPr wrap="square" lIns="0" tIns="0" rIns="0" bIns="0" rtlCol="0"/>
          <a:lstStyle/>
          <a:p>
            <a:endParaRPr sz="1350"/>
          </a:p>
        </p:txBody>
      </p:sp>
      <p:pic>
        <p:nvPicPr>
          <p:cNvPr id="28" name="Picture 27" descr="Capture.Na2.PNG"/>
          <p:cNvPicPr>
            <a:picLocks noChangeAspect="1"/>
          </p:cNvPicPr>
          <p:nvPr/>
        </p:nvPicPr>
        <p:blipFill>
          <a:blip r:embed="rId2"/>
          <a:stretch>
            <a:fillRect/>
          </a:stretch>
        </p:blipFill>
        <p:spPr>
          <a:xfrm>
            <a:off x="1371600" y="889804"/>
            <a:ext cx="6324600" cy="347619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1143001" y="264417"/>
            <a:ext cx="6857999" cy="375391"/>
          </a:xfrm>
          <a:prstGeom prst="rect">
            <a:avLst/>
          </a:prstGeom>
        </p:spPr>
        <p:txBody>
          <a:bodyPr vert="horz" wrap="square" lIns="0" tIns="6001" rIns="0" bIns="0" rtlCol="0" anchor="ctr">
            <a:spAutoFit/>
          </a:bodyPr>
          <a:lstStyle/>
          <a:p>
            <a:pPr marL="6001" algn="ctr" defTabSz="685800">
              <a:spcBef>
                <a:spcPts val="47"/>
              </a:spcBef>
              <a:defRPr/>
            </a:pPr>
            <a:r>
              <a:rPr lang="en-US" sz="2400" spc="52" dirty="0">
                <a:latin typeface="+mj-lt"/>
                <a:ea typeface="+mj-ea"/>
                <a:cs typeface="+mj-cs"/>
              </a:rPr>
              <a:t>Using Pandas Describe</a:t>
            </a:r>
            <a:endParaRPr lang="en-US" sz="2400" spc="85" dirty="0">
              <a:latin typeface="+mj-lt"/>
              <a:ea typeface="+mj-ea"/>
              <a:cs typeface="+mj-cs"/>
            </a:endParaRPr>
          </a:p>
        </p:txBody>
      </p:sp>
      <p:pic>
        <p:nvPicPr>
          <p:cNvPr id="27" name="Picture 26" descr="Capture.describe.PNG"/>
          <p:cNvPicPr>
            <a:picLocks noChangeAspect="1"/>
          </p:cNvPicPr>
          <p:nvPr/>
        </p:nvPicPr>
        <p:blipFill>
          <a:blip r:embed="rId2"/>
          <a:stretch>
            <a:fillRect/>
          </a:stretch>
        </p:blipFill>
        <p:spPr>
          <a:xfrm>
            <a:off x="1143001" y="1200150"/>
            <a:ext cx="7086599" cy="3276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09550"/>
            <a:ext cx="6904355" cy="369332"/>
          </a:xfrm>
        </p:spPr>
        <p:txBody>
          <a:bodyPr/>
          <a:lstStyle/>
          <a:p>
            <a:r>
              <a:rPr lang="en-US" sz="2400" dirty="0"/>
              <a:t>Price distribution details</a:t>
            </a:r>
          </a:p>
        </p:txBody>
      </p:sp>
      <p:pic>
        <p:nvPicPr>
          <p:cNvPr id="4" name="Content Placeholder 3" descr="Capture132.PNG"/>
          <p:cNvPicPr>
            <a:picLocks noGrp="1" noChangeAspect="1"/>
          </p:cNvPicPr>
          <p:nvPr>
            <p:ph idx="1"/>
          </p:nvPr>
        </p:nvPicPr>
        <p:blipFill>
          <a:blip r:embed="rId2"/>
          <a:stretch>
            <a:fillRect/>
          </a:stretch>
        </p:blipFill>
        <p:spPr>
          <a:xfrm>
            <a:off x="228600" y="902570"/>
            <a:ext cx="4343400" cy="3034082"/>
          </a:xfrm>
        </p:spPr>
      </p:pic>
      <p:sp>
        <p:nvSpPr>
          <p:cNvPr id="3" name="Rectangle 2">
            <a:extLst>
              <a:ext uri="{FF2B5EF4-FFF2-40B4-BE49-F238E27FC236}">
                <a16:creationId xmlns:a16="http://schemas.microsoft.com/office/drawing/2014/main" id="{34E482A7-6602-495F-A7C4-B884444E58A6}"/>
              </a:ext>
            </a:extLst>
          </p:cNvPr>
          <p:cNvSpPr/>
          <p:nvPr/>
        </p:nvSpPr>
        <p:spPr>
          <a:xfrm>
            <a:off x="652670" y="3936652"/>
            <a:ext cx="8229600" cy="1569660"/>
          </a:xfrm>
          <a:prstGeom prst="rect">
            <a:avLst/>
          </a:prstGeom>
        </p:spPr>
        <p:txBody>
          <a:bodyPr wrap="square">
            <a:spAutoFit/>
          </a:bodyPr>
          <a:lstStyle/>
          <a:p>
            <a:pPr marL="171450" indent="-171450">
              <a:buFont typeface="Arial" panose="020B0604020202020204" pitchFamily="34" charset="0"/>
              <a:buChar char="•"/>
            </a:pPr>
            <a:r>
              <a:rPr lang="en-IN" sz="1200" dirty="0"/>
              <a:t>Generally, Root Mean Squared Logarithmic Error (RMSE) metric is used for regression tasks. </a:t>
            </a:r>
          </a:p>
          <a:p>
            <a:pPr marL="171450" indent="-171450">
              <a:buFont typeface="Arial" panose="020B0604020202020204" pitchFamily="34" charset="0"/>
              <a:buChar char="•"/>
            </a:pPr>
            <a:r>
              <a:rPr lang="en-IN" sz="1200" dirty="0"/>
              <a:t>Here we see price followed a long-tailed distribution (50% of the products were under $10), in order to make errors on low price product more relevant than for higher prices, the metric chosen for competition evaluation was #Root Mean Squared Logarithmic Error (RMSLE). Thus we need log transformation to the price target variable for model training.</a:t>
            </a:r>
          </a:p>
          <a:p>
            <a:pPr marL="171450" indent="-171450">
              <a:buFont typeface="Arial" panose="020B0604020202020204" pitchFamily="34" charset="0"/>
              <a:buChar char="•"/>
            </a:pPr>
            <a:endParaRPr lang="en-IN" sz="1200" dirty="0"/>
          </a:p>
          <a:p>
            <a:endParaRPr lang="en-IN" sz="1200" dirty="0"/>
          </a:p>
          <a:p>
            <a:endParaRPr lang="en-IN" sz="1200" dirty="0"/>
          </a:p>
          <a:p>
            <a:endParaRPr lang="en-IN" sz="1200" dirty="0"/>
          </a:p>
        </p:txBody>
      </p:sp>
      <p:pic>
        <p:nvPicPr>
          <p:cNvPr id="5" name="Content Placeholder 3" descr="Capture142.PNG">
            <a:extLst>
              <a:ext uri="{FF2B5EF4-FFF2-40B4-BE49-F238E27FC236}">
                <a16:creationId xmlns:a16="http://schemas.microsoft.com/office/drawing/2014/main" id="{12E6EE8C-B5E7-44C6-B894-C7028EC5FA72}"/>
              </a:ext>
            </a:extLst>
          </p:cNvPr>
          <p:cNvPicPr>
            <a:picLocks noChangeAspect="1"/>
          </p:cNvPicPr>
          <p:nvPr/>
        </p:nvPicPr>
        <p:blipFill>
          <a:blip r:embed="rId3"/>
          <a:stretch>
            <a:fillRect/>
          </a:stretch>
        </p:blipFill>
        <p:spPr>
          <a:xfrm>
            <a:off x="4572000" y="902571"/>
            <a:ext cx="4495800" cy="30340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83118"/>
            <a:ext cx="6904355" cy="369332"/>
          </a:xfrm>
        </p:spPr>
        <p:txBody>
          <a:bodyPr/>
          <a:lstStyle/>
          <a:p>
            <a:r>
              <a:rPr lang="en-US" sz="2400" dirty="0"/>
              <a:t>	Category Details</a:t>
            </a:r>
          </a:p>
        </p:txBody>
      </p:sp>
      <p:pic>
        <p:nvPicPr>
          <p:cNvPr id="4" name="Picture 3" descr="15.PNG"/>
          <p:cNvPicPr>
            <a:picLocks noChangeAspect="1"/>
          </p:cNvPicPr>
          <p:nvPr/>
        </p:nvPicPr>
        <p:blipFill>
          <a:blip r:embed="rId2"/>
          <a:stretch>
            <a:fillRect/>
          </a:stretch>
        </p:blipFill>
        <p:spPr>
          <a:xfrm>
            <a:off x="1543050" y="622241"/>
            <a:ext cx="6115050" cy="1873309"/>
          </a:xfrm>
          <a:prstGeom prst="rect">
            <a:avLst/>
          </a:prstGeom>
        </p:spPr>
      </p:pic>
      <p:pic>
        <p:nvPicPr>
          <p:cNvPr id="5" name="Picture 4" descr="151.PNG"/>
          <p:cNvPicPr>
            <a:picLocks noChangeAspect="1"/>
          </p:cNvPicPr>
          <p:nvPr/>
        </p:nvPicPr>
        <p:blipFill>
          <a:blip r:embed="rId3"/>
          <a:stretch>
            <a:fillRect/>
          </a:stretch>
        </p:blipFill>
        <p:spPr>
          <a:xfrm>
            <a:off x="3124200" y="2512943"/>
            <a:ext cx="2733675" cy="1759009"/>
          </a:xfrm>
          <a:prstGeom prst="rect">
            <a:avLst/>
          </a:prstGeom>
        </p:spPr>
      </p:pic>
      <p:sp>
        <p:nvSpPr>
          <p:cNvPr id="3" name="Rectangle 2">
            <a:extLst>
              <a:ext uri="{FF2B5EF4-FFF2-40B4-BE49-F238E27FC236}">
                <a16:creationId xmlns:a16="http://schemas.microsoft.com/office/drawing/2014/main" id="{240B16C7-B0FB-4106-8C84-B9457924F58D}"/>
              </a:ext>
            </a:extLst>
          </p:cNvPr>
          <p:cNvSpPr/>
          <p:nvPr/>
        </p:nvSpPr>
        <p:spPr>
          <a:xfrm>
            <a:off x="1219200" y="4385977"/>
            <a:ext cx="7467600" cy="523220"/>
          </a:xfrm>
          <a:prstGeom prst="rect">
            <a:avLst/>
          </a:prstGeom>
        </p:spPr>
        <p:txBody>
          <a:bodyPr wrap="square">
            <a:spAutoFit/>
          </a:bodyPr>
          <a:lstStyle/>
          <a:p>
            <a:pPr marL="285750" indent="-285750">
              <a:buFont typeface="Arial" panose="020B0604020202020204" pitchFamily="34" charset="0"/>
              <a:buChar char="•"/>
            </a:pPr>
            <a:r>
              <a:rPr lang="en-IN" sz="1400" dirty="0"/>
              <a:t>~43% of the products are in the best condition. ~25% are in very good and ~30% products are in good/average condition. On the other hand, ~2% of the products are in bad/worse condition.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743700" cy="738664"/>
          </a:xfrm>
        </p:spPr>
        <p:txBody>
          <a:bodyPr/>
          <a:lstStyle/>
          <a:p>
            <a:r>
              <a:rPr lang="en-US" sz="2400" dirty="0"/>
              <a:t>Log Prices Of shipping charges/ Free shipping</a:t>
            </a:r>
          </a:p>
        </p:txBody>
      </p:sp>
      <p:pic>
        <p:nvPicPr>
          <p:cNvPr id="4" name="Content Placeholder 3" descr="16.PNG"/>
          <p:cNvPicPr>
            <a:picLocks noGrp="1" noChangeAspect="1"/>
          </p:cNvPicPr>
          <p:nvPr>
            <p:ph idx="1"/>
          </p:nvPr>
        </p:nvPicPr>
        <p:blipFill>
          <a:blip r:embed="rId2"/>
          <a:stretch>
            <a:fillRect/>
          </a:stretch>
        </p:blipFill>
        <p:spPr>
          <a:xfrm>
            <a:off x="1543050" y="738665"/>
            <a:ext cx="6457950" cy="3509485"/>
          </a:xfrm>
        </p:spPr>
      </p:pic>
      <p:sp>
        <p:nvSpPr>
          <p:cNvPr id="3" name="Rectangle 2">
            <a:extLst>
              <a:ext uri="{FF2B5EF4-FFF2-40B4-BE49-F238E27FC236}">
                <a16:creationId xmlns:a16="http://schemas.microsoft.com/office/drawing/2014/main" id="{C93444C0-75BC-44ED-9215-4E4E9E600F51}"/>
              </a:ext>
            </a:extLst>
          </p:cNvPr>
          <p:cNvSpPr/>
          <p:nvPr/>
        </p:nvSpPr>
        <p:spPr>
          <a:xfrm>
            <a:off x="1485900" y="4248150"/>
            <a:ext cx="6515100" cy="646331"/>
          </a:xfrm>
          <a:prstGeom prst="rect">
            <a:avLst/>
          </a:prstGeom>
        </p:spPr>
        <p:txBody>
          <a:bodyPr wrap="square">
            <a:spAutoFit/>
          </a:bodyPr>
          <a:lstStyle/>
          <a:p>
            <a:pPr marL="285750" indent="-285750">
              <a:buFont typeface="Arial" panose="020B0604020202020204" pitchFamily="34" charset="0"/>
              <a:buChar char="•"/>
            </a:pPr>
            <a:r>
              <a:rPr lang="en-IN" dirty="0"/>
              <a:t>~55% of the products shipping is paid by the buyers and for ~45% of the products shipping is paid by the sellers.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0"/>
            <a:ext cx="6172200" cy="369332"/>
          </a:xfrm>
        </p:spPr>
        <p:txBody>
          <a:bodyPr/>
          <a:lstStyle/>
          <a:p>
            <a:r>
              <a:rPr lang="en-US" sz="2400" dirty="0"/>
              <a:t>Top 10 Brands  </a:t>
            </a:r>
          </a:p>
        </p:txBody>
      </p:sp>
      <p:pic>
        <p:nvPicPr>
          <p:cNvPr id="16" name="Picture 15" descr="17.PNG"/>
          <p:cNvPicPr>
            <a:picLocks noChangeAspect="1"/>
          </p:cNvPicPr>
          <p:nvPr/>
        </p:nvPicPr>
        <p:blipFill>
          <a:blip r:embed="rId2"/>
          <a:stretch>
            <a:fillRect/>
          </a:stretch>
        </p:blipFill>
        <p:spPr>
          <a:xfrm>
            <a:off x="1314450" y="819150"/>
            <a:ext cx="6686550" cy="3429000"/>
          </a:xfrm>
          <a:prstGeom prst="rect">
            <a:avLst/>
          </a:prstGeom>
        </p:spPr>
      </p:pic>
      <p:sp>
        <p:nvSpPr>
          <p:cNvPr id="3" name="Rectangle 2">
            <a:extLst>
              <a:ext uri="{FF2B5EF4-FFF2-40B4-BE49-F238E27FC236}">
                <a16:creationId xmlns:a16="http://schemas.microsoft.com/office/drawing/2014/main" id="{9EADC643-6AEF-4975-B6FF-7FA8F5CE84B1}"/>
              </a:ext>
            </a:extLst>
          </p:cNvPr>
          <p:cNvSpPr/>
          <p:nvPr/>
        </p:nvSpPr>
        <p:spPr>
          <a:xfrm>
            <a:off x="1314450" y="4220170"/>
            <a:ext cx="6515100" cy="646331"/>
          </a:xfrm>
          <a:prstGeom prst="rect">
            <a:avLst/>
          </a:prstGeom>
        </p:spPr>
        <p:txBody>
          <a:bodyPr wrap="square">
            <a:spAutoFit/>
          </a:bodyPr>
          <a:lstStyle/>
          <a:p>
            <a:pPr marL="285750" indent="-285750">
              <a:buFont typeface="Arial" panose="020B0604020202020204" pitchFamily="34" charset="0"/>
              <a:buChar char="•"/>
            </a:pPr>
            <a:r>
              <a:rPr lang="en-IN" dirty="0"/>
              <a:t>~57% of the products have brand names. Nike is the most popular brand in terms of number of products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172200" cy="369332"/>
          </a:xfrm>
        </p:spPr>
        <p:txBody>
          <a:bodyPr/>
          <a:lstStyle/>
          <a:p>
            <a:r>
              <a:rPr lang="en-US" sz="2400" dirty="0"/>
              <a:t>Top 10 Categories</a:t>
            </a:r>
          </a:p>
        </p:txBody>
      </p:sp>
      <p:pic>
        <p:nvPicPr>
          <p:cNvPr id="4" name="Content Placeholder 3" descr="18.PNG"/>
          <p:cNvPicPr>
            <a:picLocks noGrp="1" noChangeAspect="1"/>
          </p:cNvPicPr>
          <p:nvPr>
            <p:ph idx="1"/>
          </p:nvPr>
        </p:nvPicPr>
        <p:blipFill>
          <a:blip r:embed="rId2"/>
          <a:stretch>
            <a:fillRect/>
          </a:stretch>
        </p:blipFill>
        <p:spPr>
          <a:xfrm>
            <a:off x="1485900" y="457110"/>
            <a:ext cx="6515100" cy="3638639"/>
          </a:xfrm>
        </p:spPr>
      </p:pic>
      <p:sp>
        <p:nvSpPr>
          <p:cNvPr id="3" name="Rectangle 2">
            <a:extLst>
              <a:ext uri="{FF2B5EF4-FFF2-40B4-BE49-F238E27FC236}">
                <a16:creationId xmlns:a16="http://schemas.microsoft.com/office/drawing/2014/main" id="{1A479137-4AC2-4AF6-81BF-B51215E0AE7A}"/>
              </a:ext>
            </a:extLst>
          </p:cNvPr>
          <p:cNvSpPr/>
          <p:nvPr/>
        </p:nvSpPr>
        <p:spPr>
          <a:xfrm>
            <a:off x="1143000" y="4394002"/>
            <a:ext cx="7424057" cy="584775"/>
          </a:xfrm>
          <a:prstGeom prst="rect">
            <a:avLst/>
          </a:prstGeom>
        </p:spPr>
        <p:txBody>
          <a:bodyPr wrap="square">
            <a:spAutoFit/>
          </a:bodyPr>
          <a:lstStyle/>
          <a:p>
            <a:pPr marL="285750" indent="-285750">
              <a:buFont typeface="Arial" panose="020B0604020202020204" pitchFamily="34" charset="0"/>
              <a:buChar char="•"/>
            </a:pPr>
            <a:r>
              <a:rPr lang="en-IN" sz="1600" dirty="0"/>
              <a:t>~45% of the products are in category “Women”. Top  most popular subcategories for category “Women” are “Athletic Apparel”.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172200" cy="369332"/>
          </a:xfrm>
        </p:spPr>
        <p:txBody>
          <a:bodyPr/>
          <a:lstStyle/>
          <a:p>
            <a:r>
              <a:rPr lang="en-US" sz="2400" dirty="0"/>
              <a:t>Top 20 categories by average price</a:t>
            </a:r>
          </a:p>
        </p:txBody>
      </p:sp>
      <p:pic>
        <p:nvPicPr>
          <p:cNvPr id="4" name="Content Placeholder 3" descr="19.PNG"/>
          <p:cNvPicPr>
            <a:picLocks noGrp="1" noChangeAspect="1"/>
          </p:cNvPicPr>
          <p:nvPr>
            <p:ph idx="1"/>
          </p:nvPr>
        </p:nvPicPr>
        <p:blipFill>
          <a:blip r:embed="rId2"/>
          <a:stretch>
            <a:fillRect/>
          </a:stretch>
        </p:blipFill>
        <p:spPr>
          <a:xfrm>
            <a:off x="1485900" y="544109"/>
            <a:ext cx="6629400" cy="3856441"/>
          </a:xfrm>
        </p:spPr>
      </p:pic>
      <p:sp>
        <p:nvSpPr>
          <p:cNvPr id="3" name="Rectangle 2">
            <a:extLst>
              <a:ext uri="{FF2B5EF4-FFF2-40B4-BE49-F238E27FC236}">
                <a16:creationId xmlns:a16="http://schemas.microsoft.com/office/drawing/2014/main" id="{17C18D92-3A5D-49AF-AB93-292FAEC00891}"/>
              </a:ext>
            </a:extLst>
          </p:cNvPr>
          <p:cNvSpPr/>
          <p:nvPr/>
        </p:nvSpPr>
        <p:spPr>
          <a:xfrm>
            <a:off x="952500" y="4400550"/>
            <a:ext cx="7696200" cy="523220"/>
          </a:xfrm>
          <a:prstGeom prst="rect">
            <a:avLst/>
          </a:prstGeom>
        </p:spPr>
        <p:txBody>
          <a:bodyPr wrap="square">
            <a:spAutoFit/>
          </a:bodyPr>
          <a:lstStyle/>
          <a:p>
            <a:pPr marL="285750" indent="-285750">
              <a:buFont typeface="Arial" panose="020B0604020202020204" pitchFamily="34" charset="0"/>
              <a:buChar char="•"/>
            </a:pPr>
            <a:r>
              <a:rPr lang="en-IN" sz="1400" dirty="0"/>
              <a:t>Most expensive category in terms of mean prices is “Electronics” with a mean price of $35.18. In Electronics, most expensive subcategory is “Computers and Tablets” w mean price of $87.88.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6172200" cy="369332"/>
          </a:xfrm>
        </p:spPr>
        <p:txBody>
          <a:bodyPr/>
          <a:lstStyle/>
          <a:p>
            <a:r>
              <a:rPr lang="en-US" sz="2400" dirty="0"/>
              <a:t>Are most items cheap?</a:t>
            </a:r>
          </a:p>
        </p:txBody>
      </p:sp>
      <p:pic>
        <p:nvPicPr>
          <p:cNvPr id="4" name="Content Placeholder 3" descr="20.PNG"/>
          <p:cNvPicPr>
            <a:picLocks noGrp="1" noChangeAspect="1"/>
          </p:cNvPicPr>
          <p:nvPr>
            <p:ph idx="1"/>
          </p:nvPr>
        </p:nvPicPr>
        <p:blipFill>
          <a:blip r:embed="rId2"/>
          <a:stretch>
            <a:fillRect/>
          </a:stretch>
        </p:blipFill>
        <p:spPr>
          <a:xfrm>
            <a:off x="1514475" y="536681"/>
            <a:ext cx="6115050" cy="2797070"/>
          </a:xfrm>
        </p:spPr>
      </p:pic>
      <p:pic>
        <p:nvPicPr>
          <p:cNvPr id="5" name="Picture 4" descr="20.1.PNG"/>
          <p:cNvPicPr>
            <a:picLocks noChangeAspect="1"/>
          </p:cNvPicPr>
          <p:nvPr/>
        </p:nvPicPr>
        <p:blipFill>
          <a:blip r:embed="rId3"/>
          <a:stretch>
            <a:fillRect/>
          </a:stretch>
        </p:blipFill>
        <p:spPr>
          <a:xfrm>
            <a:off x="1632246" y="4261473"/>
            <a:ext cx="6233929" cy="215277"/>
          </a:xfrm>
          <a:prstGeom prst="rect">
            <a:avLst/>
          </a:prstGeom>
        </p:spPr>
      </p:pic>
      <p:sp>
        <p:nvSpPr>
          <p:cNvPr id="3" name="Rectangle 2">
            <a:extLst>
              <a:ext uri="{FF2B5EF4-FFF2-40B4-BE49-F238E27FC236}">
                <a16:creationId xmlns:a16="http://schemas.microsoft.com/office/drawing/2014/main" id="{98B29944-CC9C-49C1-9B0A-D1A911EA38F9}"/>
              </a:ext>
            </a:extLst>
          </p:cNvPr>
          <p:cNvSpPr/>
          <p:nvPr/>
        </p:nvSpPr>
        <p:spPr>
          <a:xfrm>
            <a:off x="1676401" y="3615142"/>
            <a:ext cx="5953124" cy="584775"/>
          </a:xfrm>
          <a:prstGeom prst="rect">
            <a:avLst/>
          </a:prstGeom>
        </p:spPr>
        <p:txBody>
          <a:bodyPr wrap="square">
            <a:spAutoFit/>
          </a:bodyPr>
          <a:lstStyle/>
          <a:p>
            <a:pPr marL="285750" indent="-285750">
              <a:buFont typeface="Arial" panose="020B0604020202020204" pitchFamily="34" charset="0"/>
              <a:buChar char="•"/>
            </a:pPr>
            <a:r>
              <a:rPr lang="en-IN" sz="1600" dirty="0"/>
              <a:t>75% of the products are under $30 and 99% of the products are under $170.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133350"/>
            <a:ext cx="5943600" cy="382156"/>
          </a:xfrm>
          <a:prstGeom prst="rect">
            <a:avLst/>
          </a:prstGeom>
        </p:spPr>
        <p:txBody>
          <a:bodyPr vert="horz" wrap="square" lIns="0" tIns="12700" rIns="0" bIns="0" rtlCol="0">
            <a:spAutoFit/>
          </a:bodyPr>
          <a:lstStyle/>
          <a:p>
            <a:pPr marL="12700">
              <a:lnSpc>
                <a:spcPct val="100000"/>
              </a:lnSpc>
              <a:spcBef>
                <a:spcPts val="100"/>
              </a:spcBef>
            </a:pPr>
            <a:r>
              <a:rPr sz="2400" spc="185" dirty="0"/>
              <a:t>Case</a:t>
            </a:r>
            <a:r>
              <a:rPr sz="2400" spc="-285" dirty="0"/>
              <a:t> </a:t>
            </a:r>
            <a:r>
              <a:rPr sz="2400" spc="20" dirty="0"/>
              <a:t>Study</a:t>
            </a:r>
            <a:r>
              <a:rPr lang="en-IN" sz="2400" spc="20" dirty="0"/>
              <a:t>- </a:t>
            </a:r>
            <a:r>
              <a:rPr lang="en-IN" sz="2400" spc="-35" dirty="0"/>
              <a:t>Retailx Price </a:t>
            </a:r>
            <a:r>
              <a:rPr lang="en-IN" sz="2400" spc="-45" dirty="0"/>
              <a:t>Prediction</a:t>
            </a:r>
            <a:endParaRPr sz="2400" dirty="0"/>
          </a:p>
        </p:txBody>
      </p:sp>
      <p:sp>
        <p:nvSpPr>
          <p:cNvPr id="3" name="TextBox 2">
            <a:extLst>
              <a:ext uri="{FF2B5EF4-FFF2-40B4-BE49-F238E27FC236}">
                <a16:creationId xmlns:a16="http://schemas.microsoft.com/office/drawing/2014/main" id="{714B7E03-9B18-4ACD-958A-D3E0AC43E3FD}"/>
              </a:ext>
            </a:extLst>
          </p:cNvPr>
          <p:cNvSpPr txBox="1"/>
          <p:nvPr/>
        </p:nvSpPr>
        <p:spPr>
          <a:xfrm>
            <a:off x="685800" y="3714750"/>
            <a:ext cx="7391400" cy="1200329"/>
          </a:xfrm>
          <a:prstGeom prst="rect">
            <a:avLst/>
          </a:prstGeom>
          <a:noFill/>
        </p:spPr>
        <p:txBody>
          <a:bodyPr wrap="square" rtlCol="0">
            <a:spAutoFit/>
          </a:bodyPr>
          <a:lstStyle/>
          <a:p>
            <a:r>
              <a:rPr lang="en-IN" dirty="0"/>
              <a:t>Retailx Portal is an online marketplace that allows individuals to </a:t>
            </a:r>
            <a:r>
              <a:rPr lang="en-IN" u="sng" dirty="0"/>
              <a:t>buy and sell new and used items</a:t>
            </a:r>
            <a:r>
              <a:rPr lang="en-IN" dirty="0"/>
              <a:t>, such as electronics, jewellery, apparel, shoes, books, CDs, DVDs and home accessories. The company was established in Japan and subsequently extended its operations to US and UK markets.</a:t>
            </a:r>
          </a:p>
        </p:txBody>
      </p:sp>
      <p:pic>
        <p:nvPicPr>
          <p:cNvPr id="4" name="Picture 2" descr="Image result for retail store">
            <a:extLst>
              <a:ext uri="{FF2B5EF4-FFF2-40B4-BE49-F238E27FC236}">
                <a16:creationId xmlns:a16="http://schemas.microsoft.com/office/drawing/2014/main" id="{1ADC0FB1-AA90-4B85-BE0E-E6A82E2A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7162799" cy="2776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172200" cy="369332"/>
          </a:xfrm>
        </p:spPr>
        <p:txBody>
          <a:bodyPr/>
          <a:lstStyle/>
          <a:p>
            <a:r>
              <a:rPr lang="en-US" sz="2400" dirty="0"/>
              <a:t>Splitting through Categories : Main</a:t>
            </a:r>
          </a:p>
        </p:txBody>
      </p:sp>
      <p:pic>
        <p:nvPicPr>
          <p:cNvPr id="4" name="Content Placeholder 3" descr="21.PNG"/>
          <p:cNvPicPr>
            <a:picLocks noGrp="1" noChangeAspect="1"/>
          </p:cNvPicPr>
          <p:nvPr>
            <p:ph idx="1"/>
          </p:nvPr>
        </p:nvPicPr>
        <p:blipFill>
          <a:blip r:embed="rId2"/>
          <a:stretch>
            <a:fillRect/>
          </a:stretch>
        </p:blipFill>
        <p:spPr>
          <a:xfrm>
            <a:off x="1543050" y="857250"/>
            <a:ext cx="6057900" cy="3543300"/>
          </a:xfrm>
        </p:spPr>
      </p:pic>
      <p:sp>
        <p:nvSpPr>
          <p:cNvPr id="3" name="Rectangle 2">
            <a:extLst>
              <a:ext uri="{FF2B5EF4-FFF2-40B4-BE49-F238E27FC236}">
                <a16:creationId xmlns:a16="http://schemas.microsoft.com/office/drawing/2014/main" id="{462B5725-44FC-4030-9A4C-8D0D29060304}"/>
              </a:ext>
            </a:extLst>
          </p:cNvPr>
          <p:cNvSpPr/>
          <p:nvPr/>
        </p:nvSpPr>
        <p:spPr>
          <a:xfrm>
            <a:off x="2057400" y="4502327"/>
            <a:ext cx="5543550" cy="369332"/>
          </a:xfrm>
          <a:prstGeom prst="rect">
            <a:avLst/>
          </a:prstGeom>
        </p:spPr>
        <p:txBody>
          <a:bodyPr wrap="square">
            <a:spAutoFit/>
          </a:bodyPr>
          <a:lstStyle/>
          <a:p>
            <a:r>
              <a:rPr lang="en-IN" dirty="0"/>
              <a:t>~45% of the products are in category “Women”.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77284"/>
            <a:ext cx="6172200" cy="369332"/>
          </a:xfrm>
        </p:spPr>
        <p:txBody>
          <a:bodyPr/>
          <a:lstStyle/>
          <a:p>
            <a:r>
              <a:rPr lang="en-US" sz="2400" dirty="0"/>
              <a:t>Splitting through Categories : Level 1</a:t>
            </a:r>
          </a:p>
        </p:txBody>
      </p:sp>
      <p:pic>
        <p:nvPicPr>
          <p:cNvPr id="6" name="Content Placeholder 5" descr="22.PNG"/>
          <p:cNvPicPr>
            <a:picLocks noGrp="1" noChangeAspect="1"/>
          </p:cNvPicPr>
          <p:nvPr>
            <p:ph idx="1"/>
          </p:nvPr>
        </p:nvPicPr>
        <p:blipFill>
          <a:blip r:embed="rId2"/>
          <a:stretch>
            <a:fillRect/>
          </a:stretch>
        </p:blipFill>
        <p:spPr>
          <a:xfrm>
            <a:off x="533400" y="666750"/>
            <a:ext cx="7848600" cy="41148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172200" cy="369332"/>
          </a:xfrm>
        </p:spPr>
        <p:txBody>
          <a:bodyPr/>
          <a:lstStyle/>
          <a:p>
            <a:r>
              <a:rPr lang="en-US" sz="2400" dirty="0"/>
              <a:t>Prices of first level of categories</a:t>
            </a:r>
          </a:p>
        </p:txBody>
      </p:sp>
      <p:pic>
        <p:nvPicPr>
          <p:cNvPr id="16" name="Picture 15" descr="23.PNG"/>
          <p:cNvPicPr>
            <a:picLocks noChangeAspect="1"/>
          </p:cNvPicPr>
          <p:nvPr/>
        </p:nvPicPr>
        <p:blipFill>
          <a:blip r:embed="rId2"/>
          <a:stretch>
            <a:fillRect/>
          </a:stretch>
        </p:blipFill>
        <p:spPr>
          <a:xfrm>
            <a:off x="1257300" y="666750"/>
            <a:ext cx="6572250" cy="3048000"/>
          </a:xfrm>
          <a:prstGeom prst="rect">
            <a:avLst/>
          </a:prstGeom>
        </p:spPr>
      </p:pic>
      <p:sp>
        <p:nvSpPr>
          <p:cNvPr id="3" name="Rectangle 2">
            <a:extLst>
              <a:ext uri="{FF2B5EF4-FFF2-40B4-BE49-F238E27FC236}">
                <a16:creationId xmlns:a16="http://schemas.microsoft.com/office/drawing/2014/main" id="{F92CE262-E60C-41EC-BF74-F0A0DD81F8F5}"/>
              </a:ext>
            </a:extLst>
          </p:cNvPr>
          <p:cNvSpPr/>
          <p:nvPr/>
        </p:nvSpPr>
        <p:spPr>
          <a:xfrm>
            <a:off x="1485900" y="4015085"/>
            <a:ext cx="6343650" cy="646331"/>
          </a:xfrm>
          <a:prstGeom prst="rect">
            <a:avLst/>
          </a:prstGeom>
        </p:spPr>
        <p:txBody>
          <a:bodyPr wrap="square">
            <a:spAutoFit/>
          </a:bodyPr>
          <a:lstStyle/>
          <a:p>
            <a:r>
              <a:rPr lang="en-IN" dirty="0"/>
              <a:t>Most expensive category in terms of mean prices is “Electronics” with a mean price of $35.18. In Electronics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7124700" cy="369332"/>
          </a:xfrm>
        </p:spPr>
        <p:txBody>
          <a:bodyPr/>
          <a:lstStyle/>
          <a:p>
            <a:r>
              <a:rPr lang="en-US" sz="2400" dirty="0"/>
              <a:t>Prices of Second level of category</a:t>
            </a:r>
          </a:p>
        </p:txBody>
      </p:sp>
      <p:pic>
        <p:nvPicPr>
          <p:cNvPr id="4" name="Content Placeholder 3" descr="24.PNG"/>
          <p:cNvPicPr>
            <a:picLocks noGrp="1" noChangeAspect="1"/>
          </p:cNvPicPr>
          <p:nvPr>
            <p:ph idx="1"/>
          </p:nvPr>
        </p:nvPicPr>
        <p:blipFill>
          <a:blip r:embed="rId2"/>
          <a:stretch>
            <a:fillRect/>
          </a:stretch>
        </p:blipFill>
        <p:spPr>
          <a:xfrm>
            <a:off x="1485900" y="742950"/>
            <a:ext cx="6172200" cy="3581400"/>
          </a:xfrm>
        </p:spPr>
      </p:pic>
      <p:sp>
        <p:nvSpPr>
          <p:cNvPr id="3" name="Rectangle 2">
            <a:extLst>
              <a:ext uri="{FF2B5EF4-FFF2-40B4-BE49-F238E27FC236}">
                <a16:creationId xmlns:a16="http://schemas.microsoft.com/office/drawing/2014/main" id="{07AC1704-E841-4C44-BDAE-72C11B62F508}"/>
              </a:ext>
            </a:extLst>
          </p:cNvPr>
          <p:cNvSpPr/>
          <p:nvPr/>
        </p:nvSpPr>
        <p:spPr>
          <a:xfrm>
            <a:off x="1600200" y="4324350"/>
            <a:ext cx="6057900" cy="646331"/>
          </a:xfrm>
          <a:prstGeom prst="rect">
            <a:avLst/>
          </a:prstGeom>
        </p:spPr>
        <p:txBody>
          <a:bodyPr wrap="square">
            <a:spAutoFit/>
          </a:bodyPr>
          <a:lstStyle/>
          <a:p>
            <a:r>
              <a:rPr lang="en-IN" dirty="0"/>
              <a:t>In 2</a:t>
            </a:r>
            <a:r>
              <a:rPr lang="en-IN" baseline="30000" dirty="0"/>
              <a:t>nd</a:t>
            </a:r>
            <a:r>
              <a:rPr lang="en-IN" dirty="0"/>
              <a:t> level the most expensive subcategory is “Computers and Tablets” with a mean price of $87.88.</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172200" cy="369332"/>
          </a:xfrm>
        </p:spPr>
        <p:txBody>
          <a:bodyPr/>
          <a:lstStyle/>
          <a:p>
            <a:r>
              <a:rPr lang="en-US" sz="2400" dirty="0"/>
              <a:t>Top 30 brands</a:t>
            </a:r>
          </a:p>
        </p:txBody>
      </p:sp>
      <p:pic>
        <p:nvPicPr>
          <p:cNvPr id="4" name="Content Placeholder 3" descr="25.PNG"/>
          <p:cNvPicPr>
            <a:picLocks noGrp="1" noChangeAspect="1"/>
          </p:cNvPicPr>
          <p:nvPr>
            <p:ph idx="1"/>
          </p:nvPr>
        </p:nvPicPr>
        <p:blipFill>
          <a:blip r:embed="rId2"/>
          <a:stretch>
            <a:fillRect/>
          </a:stretch>
        </p:blipFill>
        <p:spPr>
          <a:xfrm>
            <a:off x="1485900" y="373618"/>
            <a:ext cx="6686550" cy="3810000"/>
          </a:xfrm>
        </p:spPr>
      </p:pic>
      <p:sp>
        <p:nvSpPr>
          <p:cNvPr id="3" name="Rectangle 2">
            <a:extLst>
              <a:ext uri="{FF2B5EF4-FFF2-40B4-BE49-F238E27FC236}">
                <a16:creationId xmlns:a16="http://schemas.microsoft.com/office/drawing/2014/main" id="{57BF0B96-A3E0-4577-ACE0-7B2EC828BF71}"/>
              </a:ext>
            </a:extLst>
          </p:cNvPr>
          <p:cNvSpPr/>
          <p:nvPr/>
        </p:nvSpPr>
        <p:spPr>
          <a:xfrm>
            <a:off x="1752600" y="4183618"/>
            <a:ext cx="6419850" cy="646331"/>
          </a:xfrm>
          <a:prstGeom prst="rect">
            <a:avLst/>
          </a:prstGeom>
        </p:spPr>
        <p:txBody>
          <a:bodyPr wrap="square">
            <a:spAutoFit/>
          </a:bodyPr>
          <a:lstStyle/>
          <a:p>
            <a:r>
              <a:rPr lang="en-IN" dirty="0"/>
              <a:t>~57% of the products have brand names. PINK is the most popular brand in terms of number of products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172200" cy="369332"/>
          </a:xfrm>
        </p:spPr>
        <p:txBody>
          <a:bodyPr/>
          <a:lstStyle/>
          <a:p>
            <a:r>
              <a:rPr lang="en-US" sz="2400" dirty="0"/>
              <a:t>Top 30 expensive brands </a:t>
            </a:r>
          </a:p>
        </p:txBody>
      </p:sp>
      <p:pic>
        <p:nvPicPr>
          <p:cNvPr id="4" name="Content Placeholder 3" descr="52.PNG"/>
          <p:cNvPicPr>
            <a:picLocks noGrp="1" noChangeAspect="1"/>
          </p:cNvPicPr>
          <p:nvPr>
            <p:ph idx="1"/>
          </p:nvPr>
        </p:nvPicPr>
        <p:blipFill>
          <a:blip r:embed="rId2"/>
          <a:stretch>
            <a:fillRect/>
          </a:stretch>
        </p:blipFill>
        <p:spPr>
          <a:xfrm>
            <a:off x="1295400" y="438149"/>
            <a:ext cx="6229349" cy="4291693"/>
          </a:xfrm>
        </p:spPr>
      </p:pic>
      <p:sp>
        <p:nvSpPr>
          <p:cNvPr id="3" name="Rectangle 2">
            <a:extLst>
              <a:ext uri="{FF2B5EF4-FFF2-40B4-BE49-F238E27FC236}">
                <a16:creationId xmlns:a16="http://schemas.microsoft.com/office/drawing/2014/main" id="{030A04B3-21DE-49B1-BA58-792C9336B3AD}"/>
              </a:ext>
            </a:extLst>
          </p:cNvPr>
          <p:cNvSpPr/>
          <p:nvPr/>
        </p:nvSpPr>
        <p:spPr>
          <a:xfrm>
            <a:off x="2133600" y="4729843"/>
            <a:ext cx="4572000" cy="369332"/>
          </a:xfrm>
          <a:prstGeom prst="rect">
            <a:avLst/>
          </a:prstGeom>
        </p:spPr>
        <p:txBody>
          <a:bodyPr>
            <a:spAutoFit/>
          </a:bodyPr>
          <a:lstStyle/>
          <a:p>
            <a:r>
              <a:rPr lang="en-IN" dirty="0" err="1"/>
              <a:t>Demdaco</a:t>
            </a:r>
            <a:r>
              <a:rPr lang="en-IN" dirty="0"/>
              <a:t> is the most expensive brand.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0238" y="1114646"/>
            <a:ext cx="5227320" cy="756920"/>
          </a:xfrm>
          <a:prstGeom prst="rect">
            <a:avLst/>
          </a:prstGeom>
        </p:spPr>
        <p:txBody>
          <a:bodyPr vert="horz" wrap="square" lIns="0" tIns="12700" rIns="0" bIns="0" rtlCol="0">
            <a:spAutoFit/>
          </a:bodyPr>
          <a:lstStyle/>
          <a:p>
            <a:pPr marL="12700">
              <a:lnSpc>
                <a:spcPct val="100000"/>
              </a:lnSpc>
              <a:spcBef>
                <a:spcPts val="100"/>
              </a:spcBef>
            </a:pPr>
            <a:r>
              <a:rPr sz="4800" spc="-65" dirty="0"/>
              <a:t>Numerical</a:t>
            </a:r>
            <a:r>
              <a:rPr sz="4800" spc="-254" dirty="0"/>
              <a:t> </a:t>
            </a:r>
            <a:r>
              <a:rPr sz="4800" spc="-25" dirty="0"/>
              <a:t>Features</a:t>
            </a:r>
            <a:endParaRPr sz="4800"/>
          </a:p>
        </p:txBody>
      </p:sp>
      <p:sp>
        <p:nvSpPr>
          <p:cNvPr id="3" name="object 3"/>
          <p:cNvSpPr/>
          <p:nvPr/>
        </p:nvSpPr>
        <p:spPr>
          <a:xfrm>
            <a:off x="5840513" y="2023971"/>
            <a:ext cx="3303468" cy="311951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3849" y="160959"/>
            <a:ext cx="7618095" cy="2528897"/>
          </a:xfrm>
          <a:prstGeom prst="rect">
            <a:avLst/>
          </a:prstGeom>
        </p:spPr>
        <p:txBody>
          <a:bodyPr vert="horz" wrap="square" lIns="0" tIns="12700" rIns="0" bIns="0" rtlCol="0">
            <a:spAutoFit/>
          </a:bodyPr>
          <a:lstStyle/>
          <a:p>
            <a:pPr marL="12700">
              <a:lnSpc>
                <a:spcPct val="100000"/>
              </a:lnSpc>
              <a:spcBef>
                <a:spcPts val="100"/>
              </a:spcBef>
            </a:pPr>
            <a:r>
              <a:rPr sz="3000" spc="-40" dirty="0">
                <a:solidFill>
                  <a:srgbClr val="1F2628"/>
                </a:solidFill>
                <a:latin typeface="Trebuchet MS"/>
                <a:cs typeface="Trebuchet MS"/>
              </a:rPr>
              <a:t>Numerical</a:t>
            </a:r>
            <a:r>
              <a:rPr sz="3000" spc="-135" dirty="0">
                <a:solidFill>
                  <a:srgbClr val="1F2628"/>
                </a:solidFill>
                <a:latin typeface="Trebuchet MS"/>
                <a:cs typeface="Trebuchet MS"/>
              </a:rPr>
              <a:t> </a:t>
            </a:r>
            <a:r>
              <a:rPr sz="3000" spc="-55" dirty="0">
                <a:solidFill>
                  <a:srgbClr val="1F2628"/>
                </a:solidFill>
                <a:latin typeface="Trebuchet MS"/>
                <a:cs typeface="Trebuchet MS"/>
              </a:rPr>
              <a:t>features</a:t>
            </a:r>
            <a:endParaRPr sz="3000" dirty="0">
              <a:latin typeface="Trebuchet MS"/>
              <a:cs typeface="Trebuchet MS"/>
            </a:endParaRPr>
          </a:p>
          <a:p>
            <a:pPr>
              <a:lnSpc>
                <a:spcPct val="100000"/>
              </a:lnSpc>
              <a:spcBef>
                <a:spcPts val="10"/>
              </a:spcBef>
            </a:pPr>
            <a:endParaRPr sz="3350" dirty="0">
              <a:latin typeface="Times New Roman"/>
              <a:cs typeface="Times New Roman"/>
            </a:endParaRPr>
          </a:p>
          <a:p>
            <a:pPr marL="623570" marR="5080" indent="-458470">
              <a:lnSpc>
                <a:spcPct val="100000"/>
              </a:lnSpc>
              <a:buChar char="●"/>
              <a:tabLst>
                <a:tab pos="623570" algn="l"/>
                <a:tab pos="624205" algn="l"/>
              </a:tabLst>
            </a:pPr>
            <a:r>
              <a:rPr sz="2000" spc="-5" dirty="0">
                <a:latin typeface="Arial"/>
                <a:cs typeface="Arial"/>
              </a:rPr>
              <a:t>Usually easy to ingest by </a:t>
            </a:r>
            <a:r>
              <a:rPr sz="2000" dirty="0">
                <a:latin typeface="Arial"/>
                <a:cs typeface="Arial"/>
              </a:rPr>
              <a:t>mathematical  models, </a:t>
            </a:r>
            <a:r>
              <a:rPr sz="2000" spc="-5" dirty="0">
                <a:latin typeface="Arial"/>
                <a:cs typeface="Arial"/>
              </a:rPr>
              <a:t>but feature engineering is indeed  necessary.</a:t>
            </a:r>
            <a:endParaRPr sz="2000" dirty="0">
              <a:latin typeface="Arial"/>
              <a:cs typeface="Arial"/>
            </a:endParaRPr>
          </a:p>
          <a:p>
            <a:pPr marL="623570" indent="-458470">
              <a:lnSpc>
                <a:spcPct val="100000"/>
              </a:lnSpc>
              <a:buChar char="●"/>
              <a:tabLst>
                <a:tab pos="623570" algn="l"/>
                <a:tab pos="624205" algn="l"/>
              </a:tabLst>
            </a:pPr>
            <a:r>
              <a:rPr sz="2000" spc="-5" dirty="0">
                <a:latin typeface="Arial"/>
                <a:cs typeface="Arial"/>
              </a:rPr>
              <a:t>Can be floats, </a:t>
            </a:r>
            <a:r>
              <a:rPr sz="2000" dirty="0">
                <a:latin typeface="Arial"/>
                <a:cs typeface="Arial"/>
              </a:rPr>
              <a:t>counts,</a:t>
            </a:r>
            <a:r>
              <a:rPr sz="2000" spc="-25" dirty="0">
                <a:latin typeface="Arial"/>
                <a:cs typeface="Arial"/>
              </a:rPr>
              <a:t> </a:t>
            </a:r>
            <a:r>
              <a:rPr sz="2000" spc="-5" dirty="0">
                <a:latin typeface="Arial"/>
                <a:cs typeface="Arial"/>
              </a:rPr>
              <a:t>...</a:t>
            </a:r>
            <a:endParaRPr sz="2000" dirty="0">
              <a:latin typeface="Arial"/>
              <a:cs typeface="Arial"/>
            </a:endParaRPr>
          </a:p>
          <a:p>
            <a:pPr marL="623570" indent="-458470">
              <a:lnSpc>
                <a:spcPct val="100000"/>
              </a:lnSpc>
              <a:buChar char="●"/>
              <a:tabLst>
                <a:tab pos="623570" algn="l"/>
                <a:tab pos="624205" algn="l"/>
              </a:tabLst>
            </a:pPr>
            <a:r>
              <a:rPr sz="2000" spc="-10" dirty="0">
                <a:latin typeface="Arial"/>
                <a:cs typeface="Arial"/>
              </a:rPr>
              <a:t>Easier </a:t>
            </a:r>
            <a:r>
              <a:rPr sz="2000" spc="-5" dirty="0">
                <a:latin typeface="Arial"/>
                <a:cs typeface="Arial"/>
              </a:rPr>
              <a:t>to impute </a:t>
            </a:r>
            <a:r>
              <a:rPr sz="2000" dirty="0">
                <a:latin typeface="Arial"/>
                <a:cs typeface="Arial"/>
              </a:rPr>
              <a:t>missing</a:t>
            </a:r>
            <a:r>
              <a:rPr sz="2000" spc="-25" dirty="0">
                <a:latin typeface="Arial"/>
                <a:cs typeface="Arial"/>
              </a:rPr>
              <a:t> </a:t>
            </a:r>
            <a:r>
              <a:rPr sz="2000" spc="-5" dirty="0">
                <a:latin typeface="Arial"/>
                <a:cs typeface="Arial"/>
              </a:rPr>
              <a:t>data</a:t>
            </a:r>
            <a:endParaRPr sz="2000" dirty="0">
              <a:latin typeface="Arial"/>
              <a:cs typeface="Arial"/>
            </a:endParaRPr>
          </a:p>
          <a:p>
            <a:pPr marL="623570" indent="-458470">
              <a:lnSpc>
                <a:spcPct val="100000"/>
              </a:lnSpc>
              <a:buChar char="●"/>
              <a:tabLst>
                <a:tab pos="623570" algn="l"/>
                <a:tab pos="624205" algn="l"/>
              </a:tabLst>
            </a:pPr>
            <a:r>
              <a:rPr sz="2000" spc="-5" dirty="0">
                <a:latin typeface="Arial"/>
                <a:cs typeface="Arial"/>
              </a:rPr>
              <a:t>Distribution and </a:t>
            </a:r>
            <a:r>
              <a:rPr sz="2000" dirty="0">
                <a:latin typeface="Arial"/>
                <a:cs typeface="Arial"/>
              </a:rPr>
              <a:t>scale matters </a:t>
            </a:r>
            <a:r>
              <a:rPr sz="2000" spc="-5" dirty="0">
                <a:latin typeface="Arial"/>
                <a:cs typeface="Arial"/>
              </a:rPr>
              <a:t>to</a:t>
            </a:r>
            <a:r>
              <a:rPr sz="2000" spc="-65" dirty="0">
                <a:latin typeface="Arial"/>
                <a:cs typeface="Arial"/>
              </a:rPr>
              <a:t> </a:t>
            </a:r>
            <a:r>
              <a:rPr sz="2000" dirty="0">
                <a:latin typeface="Arial"/>
                <a:cs typeface="Arial"/>
              </a:rPr>
              <a:t>some</a:t>
            </a:r>
            <a:r>
              <a:rPr lang="en-IN" sz="2000" dirty="0">
                <a:latin typeface="Arial"/>
                <a:cs typeface="Arial"/>
              </a:rPr>
              <a:t> </a:t>
            </a:r>
            <a:r>
              <a:rPr sz="2000" dirty="0">
                <a:latin typeface="Arial"/>
                <a:cs typeface="Arial"/>
              </a:rPr>
              <a:t>models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9348" y="211632"/>
            <a:ext cx="3904615" cy="391160"/>
          </a:xfrm>
          <a:prstGeom prst="rect">
            <a:avLst/>
          </a:prstGeom>
        </p:spPr>
        <p:txBody>
          <a:bodyPr vert="horz" wrap="square" lIns="0" tIns="12700" rIns="0" bIns="0" rtlCol="0">
            <a:spAutoFit/>
          </a:bodyPr>
          <a:lstStyle/>
          <a:p>
            <a:pPr marL="12700">
              <a:lnSpc>
                <a:spcPct val="100000"/>
              </a:lnSpc>
              <a:spcBef>
                <a:spcPts val="100"/>
              </a:spcBef>
            </a:pPr>
            <a:r>
              <a:rPr sz="2400" spc="-65" dirty="0"/>
              <a:t>Imputation </a:t>
            </a:r>
            <a:r>
              <a:rPr sz="2400" spc="-90" dirty="0"/>
              <a:t>for </a:t>
            </a:r>
            <a:r>
              <a:rPr sz="2400" spc="15" dirty="0"/>
              <a:t>missing</a:t>
            </a:r>
            <a:r>
              <a:rPr sz="2400" spc="-210" dirty="0"/>
              <a:t> </a:t>
            </a:r>
            <a:r>
              <a:rPr sz="2400" spc="5" dirty="0"/>
              <a:t>values</a:t>
            </a:r>
            <a:endParaRPr sz="2400"/>
          </a:p>
        </p:txBody>
      </p:sp>
      <p:sp>
        <p:nvSpPr>
          <p:cNvPr id="3" name="object 3"/>
          <p:cNvSpPr txBox="1"/>
          <p:nvPr/>
        </p:nvSpPr>
        <p:spPr>
          <a:xfrm>
            <a:off x="573794" y="816960"/>
            <a:ext cx="7529830" cy="3667414"/>
          </a:xfrm>
          <a:prstGeom prst="rect">
            <a:avLst/>
          </a:prstGeom>
        </p:spPr>
        <p:txBody>
          <a:bodyPr vert="horz" wrap="square" lIns="0" tIns="12700" rIns="0" bIns="0" rtlCol="0">
            <a:spAutoFit/>
          </a:bodyPr>
          <a:lstStyle/>
          <a:p>
            <a:pPr marL="363855" marR="565150" indent="-351155">
              <a:lnSpc>
                <a:spcPct val="138000"/>
              </a:lnSpc>
              <a:spcBef>
                <a:spcPts val="100"/>
              </a:spcBef>
              <a:buChar char="●"/>
              <a:tabLst>
                <a:tab pos="363855" algn="l"/>
                <a:tab pos="364490" algn="l"/>
              </a:tabLst>
            </a:pPr>
            <a:r>
              <a:rPr sz="1600" spc="-5" dirty="0">
                <a:latin typeface="Arial"/>
                <a:cs typeface="Arial"/>
              </a:rPr>
              <a:t>Datasets </a:t>
            </a:r>
            <a:r>
              <a:rPr sz="1600" dirty="0">
                <a:latin typeface="Arial"/>
                <a:cs typeface="Arial"/>
              </a:rPr>
              <a:t>contain missing values, </a:t>
            </a:r>
            <a:r>
              <a:rPr sz="1600" spc="-5" dirty="0">
                <a:latin typeface="Arial"/>
                <a:cs typeface="Arial"/>
              </a:rPr>
              <a:t>often encoded as blanks, NaNs or other  placeholders</a:t>
            </a:r>
            <a:endParaRPr sz="1600" dirty="0">
              <a:latin typeface="Arial"/>
              <a:cs typeface="Arial"/>
            </a:endParaRPr>
          </a:p>
          <a:p>
            <a:pPr marL="363855" marR="5080" indent="-351155">
              <a:lnSpc>
                <a:spcPct val="138000"/>
              </a:lnSpc>
              <a:spcBef>
                <a:spcPts val="775"/>
              </a:spcBef>
              <a:buChar char="●"/>
              <a:tabLst>
                <a:tab pos="363855" algn="l"/>
                <a:tab pos="364490" algn="l"/>
              </a:tabLst>
            </a:pPr>
            <a:r>
              <a:rPr sz="1600" spc="-5" dirty="0">
                <a:latin typeface="Arial"/>
                <a:cs typeface="Arial"/>
              </a:rPr>
              <a:t>Ignoring </a:t>
            </a:r>
            <a:r>
              <a:rPr sz="1600" dirty="0">
                <a:latin typeface="Arial"/>
                <a:cs typeface="Arial"/>
              </a:rPr>
              <a:t>rows </a:t>
            </a:r>
            <a:r>
              <a:rPr sz="1600" spc="-5" dirty="0">
                <a:latin typeface="Arial"/>
                <a:cs typeface="Arial"/>
              </a:rPr>
              <a:t>and/or </a:t>
            </a:r>
            <a:r>
              <a:rPr sz="1600" dirty="0">
                <a:latin typeface="Arial"/>
                <a:cs typeface="Arial"/>
              </a:rPr>
              <a:t>columns </a:t>
            </a:r>
            <a:r>
              <a:rPr sz="1600" spc="-5" dirty="0">
                <a:latin typeface="Arial"/>
                <a:cs typeface="Arial"/>
              </a:rPr>
              <a:t>with </a:t>
            </a:r>
            <a:r>
              <a:rPr sz="1600" dirty="0">
                <a:latin typeface="Arial"/>
                <a:cs typeface="Arial"/>
              </a:rPr>
              <a:t>missing values </a:t>
            </a:r>
            <a:r>
              <a:rPr sz="1600" spc="-5" dirty="0">
                <a:latin typeface="Arial"/>
                <a:cs typeface="Arial"/>
              </a:rPr>
              <a:t>is possible, but at the price of  loosing data which </a:t>
            </a:r>
            <a:r>
              <a:rPr sz="1600" dirty="0">
                <a:latin typeface="Arial"/>
                <a:cs typeface="Arial"/>
              </a:rPr>
              <a:t>might </a:t>
            </a:r>
            <a:r>
              <a:rPr sz="1600" spc="-5" dirty="0">
                <a:latin typeface="Arial"/>
                <a:cs typeface="Arial"/>
              </a:rPr>
              <a:t>be</a:t>
            </a:r>
            <a:r>
              <a:rPr sz="1600" spc="-20" dirty="0">
                <a:latin typeface="Arial"/>
                <a:cs typeface="Arial"/>
              </a:rPr>
              <a:t> </a:t>
            </a:r>
            <a:r>
              <a:rPr sz="1600" dirty="0">
                <a:latin typeface="Arial"/>
                <a:cs typeface="Arial"/>
              </a:rPr>
              <a:t>valuable</a:t>
            </a:r>
          </a:p>
          <a:p>
            <a:pPr marL="363855" indent="-351155">
              <a:lnSpc>
                <a:spcPct val="100000"/>
              </a:lnSpc>
              <a:spcBef>
                <a:spcPts val="1505"/>
              </a:spcBef>
              <a:buChar char="●"/>
              <a:tabLst>
                <a:tab pos="363855" algn="l"/>
                <a:tab pos="364490" algn="l"/>
              </a:tabLst>
            </a:pPr>
            <a:r>
              <a:rPr sz="1600" spc="-5" dirty="0">
                <a:latin typeface="Arial"/>
                <a:cs typeface="Arial"/>
              </a:rPr>
              <a:t>Better </a:t>
            </a:r>
            <a:r>
              <a:rPr sz="1600" dirty="0">
                <a:latin typeface="Arial"/>
                <a:cs typeface="Arial"/>
              </a:rPr>
              <a:t>strategy </a:t>
            </a:r>
            <a:r>
              <a:rPr sz="1600" spc="-5" dirty="0">
                <a:latin typeface="Arial"/>
                <a:cs typeface="Arial"/>
              </a:rPr>
              <a:t>is to infer them from the </a:t>
            </a:r>
            <a:r>
              <a:rPr sz="1600" dirty="0">
                <a:latin typeface="Arial"/>
                <a:cs typeface="Arial"/>
              </a:rPr>
              <a:t>known </a:t>
            </a:r>
            <a:r>
              <a:rPr sz="1600" spc="-5" dirty="0">
                <a:latin typeface="Arial"/>
                <a:cs typeface="Arial"/>
              </a:rPr>
              <a:t>part of</a:t>
            </a:r>
            <a:r>
              <a:rPr sz="1600" spc="-30" dirty="0">
                <a:latin typeface="Arial"/>
                <a:cs typeface="Arial"/>
              </a:rPr>
              <a:t> </a:t>
            </a:r>
            <a:r>
              <a:rPr sz="1600" spc="-5" dirty="0">
                <a:latin typeface="Arial"/>
                <a:cs typeface="Arial"/>
              </a:rPr>
              <a:t>data</a:t>
            </a:r>
            <a:endParaRPr sz="1600" dirty="0">
              <a:latin typeface="Arial"/>
              <a:cs typeface="Arial"/>
            </a:endParaRPr>
          </a:p>
          <a:p>
            <a:pPr marL="363855" indent="-351155">
              <a:lnSpc>
                <a:spcPct val="100000"/>
              </a:lnSpc>
              <a:spcBef>
                <a:spcPts val="1530"/>
              </a:spcBef>
              <a:buChar char="●"/>
              <a:tabLst>
                <a:tab pos="363855" algn="l"/>
                <a:tab pos="364490" algn="l"/>
              </a:tabLst>
            </a:pPr>
            <a:r>
              <a:rPr sz="1600" spc="-5" dirty="0">
                <a:latin typeface="Arial"/>
                <a:cs typeface="Arial"/>
              </a:rPr>
              <a:t>Strategies</a:t>
            </a:r>
            <a:endParaRPr sz="1600" dirty="0">
              <a:latin typeface="Arial"/>
              <a:cs typeface="Arial"/>
            </a:endParaRPr>
          </a:p>
          <a:p>
            <a:pPr marL="821055" lvl="1" indent="-351155">
              <a:lnSpc>
                <a:spcPct val="100000"/>
              </a:lnSpc>
              <a:spcBef>
                <a:spcPts val="1530"/>
              </a:spcBef>
              <a:buFont typeface="Arial"/>
              <a:buChar char="○"/>
              <a:tabLst>
                <a:tab pos="821055" algn="l"/>
                <a:tab pos="821690" algn="l"/>
              </a:tabLst>
            </a:pPr>
            <a:r>
              <a:rPr sz="1600" b="1" spc="-5" dirty="0">
                <a:latin typeface="Arial"/>
                <a:cs typeface="Arial"/>
              </a:rPr>
              <a:t>Mean</a:t>
            </a:r>
            <a:r>
              <a:rPr sz="1600" spc="-5" dirty="0">
                <a:latin typeface="Arial"/>
                <a:cs typeface="Arial"/>
              </a:rPr>
              <a:t>: Basic</a:t>
            </a:r>
            <a:r>
              <a:rPr sz="1600" spc="-10" dirty="0">
                <a:latin typeface="Arial"/>
                <a:cs typeface="Arial"/>
              </a:rPr>
              <a:t> </a:t>
            </a:r>
            <a:r>
              <a:rPr sz="1600" spc="-5" dirty="0">
                <a:latin typeface="Arial"/>
                <a:cs typeface="Arial"/>
              </a:rPr>
              <a:t>approach</a:t>
            </a:r>
            <a:endParaRPr sz="1600" dirty="0">
              <a:latin typeface="Arial"/>
              <a:cs typeface="Arial"/>
            </a:endParaRPr>
          </a:p>
          <a:p>
            <a:pPr marL="821055" lvl="1" indent="-351155">
              <a:lnSpc>
                <a:spcPct val="100000"/>
              </a:lnSpc>
              <a:spcBef>
                <a:spcPts val="1530"/>
              </a:spcBef>
              <a:buFont typeface="Arial"/>
              <a:buChar char="○"/>
              <a:tabLst>
                <a:tab pos="821055" algn="l"/>
                <a:tab pos="821690" algn="l"/>
              </a:tabLst>
            </a:pPr>
            <a:r>
              <a:rPr sz="1600" b="1" spc="-5" dirty="0">
                <a:latin typeface="Arial"/>
                <a:cs typeface="Arial"/>
              </a:rPr>
              <a:t>Median</a:t>
            </a:r>
            <a:r>
              <a:rPr sz="1600" spc="-5" dirty="0">
                <a:latin typeface="Arial"/>
                <a:cs typeface="Arial"/>
              </a:rPr>
              <a:t>: </a:t>
            </a:r>
            <a:r>
              <a:rPr sz="1600" dirty="0">
                <a:latin typeface="Arial"/>
                <a:cs typeface="Arial"/>
              </a:rPr>
              <a:t>More robust </a:t>
            </a:r>
            <a:r>
              <a:rPr sz="1600" spc="-5" dirty="0">
                <a:latin typeface="Arial"/>
                <a:cs typeface="Arial"/>
              </a:rPr>
              <a:t>to</a:t>
            </a:r>
            <a:r>
              <a:rPr sz="1600" spc="-20" dirty="0">
                <a:latin typeface="Arial"/>
                <a:cs typeface="Arial"/>
              </a:rPr>
              <a:t> </a:t>
            </a:r>
            <a:r>
              <a:rPr sz="1600" spc="-5" dirty="0">
                <a:latin typeface="Arial"/>
                <a:cs typeface="Arial"/>
              </a:rPr>
              <a:t>outliers</a:t>
            </a:r>
            <a:endParaRPr sz="1600" dirty="0">
              <a:latin typeface="Arial"/>
              <a:cs typeface="Arial"/>
            </a:endParaRPr>
          </a:p>
          <a:p>
            <a:pPr marL="821055" lvl="1" indent="-351155">
              <a:lnSpc>
                <a:spcPct val="100000"/>
              </a:lnSpc>
              <a:spcBef>
                <a:spcPts val="1530"/>
              </a:spcBef>
              <a:buFont typeface="Arial"/>
              <a:buChar char="○"/>
              <a:tabLst>
                <a:tab pos="821055" algn="l"/>
                <a:tab pos="821690" algn="l"/>
              </a:tabLst>
            </a:pPr>
            <a:r>
              <a:rPr sz="1600" b="1" spc="-5" dirty="0">
                <a:latin typeface="Arial"/>
                <a:cs typeface="Arial"/>
              </a:rPr>
              <a:t>Mode</a:t>
            </a:r>
            <a:r>
              <a:rPr sz="1600" spc="-5" dirty="0">
                <a:latin typeface="Arial"/>
                <a:cs typeface="Arial"/>
              </a:rPr>
              <a:t>: </a:t>
            </a:r>
            <a:r>
              <a:rPr sz="1600" dirty="0">
                <a:latin typeface="Arial"/>
                <a:cs typeface="Arial"/>
              </a:rPr>
              <a:t>Most </a:t>
            </a:r>
            <a:r>
              <a:rPr sz="1600" spc="-5" dirty="0">
                <a:latin typeface="Arial"/>
                <a:cs typeface="Arial"/>
              </a:rPr>
              <a:t>frequent</a:t>
            </a:r>
            <a:r>
              <a:rPr sz="1600" spc="-15" dirty="0">
                <a:latin typeface="Arial"/>
                <a:cs typeface="Arial"/>
              </a:rPr>
              <a:t> </a:t>
            </a:r>
            <a:r>
              <a:rPr sz="1600" dirty="0">
                <a:latin typeface="Arial"/>
                <a:cs typeface="Arial"/>
              </a:rPr>
              <a:t>value</a:t>
            </a:r>
          </a:p>
        </p:txBody>
      </p:sp>
      <p:sp>
        <p:nvSpPr>
          <p:cNvPr id="4" name="object 4"/>
          <p:cNvSpPr/>
          <p:nvPr/>
        </p:nvSpPr>
        <p:spPr>
          <a:xfrm>
            <a:off x="318664" y="174637"/>
            <a:ext cx="489824" cy="4857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9348" y="211632"/>
            <a:ext cx="1033144" cy="391160"/>
          </a:xfrm>
          <a:prstGeom prst="rect">
            <a:avLst/>
          </a:prstGeom>
        </p:spPr>
        <p:txBody>
          <a:bodyPr vert="horz" wrap="square" lIns="0" tIns="12700" rIns="0" bIns="0" rtlCol="0">
            <a:spAutoFit/>
          </a:bodyPr>
          <a:lstStyle/>
          <a:p>
            <a:pPr marL="12700">
              <a:lnSpc>
                <a:spcPct val="100000"/>
              </a:lnSpc>
              <a:spcBef>
                <a:spcPts val="100"/>
              </a:spcBef>
            </a:pPr>
            <a:r>
              <a:rPr sz="2400" spc="5" dirty="0"/>
              <a:t>Binning</a:t>
            </a:r>
            <a:endParaRPr sz="2400"/>
          </a:p>
        </p:txBody>
      </p:sp>
      <p:sp>
        <p:nvSpPr>
          <p:cNvPr id="3" name="object 3"/>
          <p:cNvSpPr txBox="1"/>
          <p:nvPr/>
        </p:nvSpPr>
        <p:spPr>
          <a:xfrm>
            <a:off x="558423" y="808324"/>
            <a:ext cx="7058659" cy="774700"/>
          </a:xfrm>
          <a:prstGeom prst="rect">
            <a:avLst/>
          </a:prstGeom>
        </p:spPr>
        <p:txBody>
          <a:bodyPr vert="horz" wrap="square" lIns="0" tIns="113030" rIns="0" bIns="0" rtlCol="0">
            <a:spAutoFit/>
          </a:bodyPr>
          <a:lstStyle/>
          <a:p>
            <a:pPr marL="379095" indent="-366395">
              <a:lnSpc>
                <a:spcPct val="100000"/>
              </a:lnSpc>
              <a:spcBef>
                <a:spcPts val="890"/>
              </a:spcBef>
              <a:buChar char="●"/>
              <a:tabLst>
                <a:tab pos="379095" algn="l"/>
                <a:tab pos="379730" algn="l"/>
              </a:tabLst>
            </a:pPr>
            <a:r>
              <a:rPr sz="1800" b="1" spc="-5" dirty="0">
                <a:latin typeface="Arial"/>
                <a:cs typeface="Arial"/>
              </a:rPr>
              <a:t>Adaptative or Quantile</a:t>
            </a:r>
            <a:r>
              <a:rPr sz="1800" b="1" spc="-10" dirty="0">
                <a:latin typeface="Arial"/>
                <a:cs typeface="Arial"/>
              </a:rPr>
              <a:t> </a:t>
            </a:r>
            <a:r>
              <a:rPr sz="1800" b="1" spc="-5" dirty="0">
                <a:latin typeface="Arial"/>
                <a:cs typeface="Arial"/>
              </a:rPr>
              <a:t>binning</a:t>
            </a:r>
            <a:endParaRPr sz="1800" dirty="0">
              <a:latin typeface="Arial"/>
              <a:cs typeface="Arial"/>
            </a:endParaRPr>
          </a:p>
          <a:p>
            <a:pPr marL="379095">
              <a:lnSpc>
                <a:spcPct val="100000"/>
              </a:lnSpc>
              <a:spcBef>
                <a:spcPts val="790"/>
              </a:spcBef>
            </a:pPr>
            <a:r>
              <a:rPr sz="1800" spc="-5" dirty="0">
                <a:latin typeface="Arial"/>
                <a:cs typeface="Arial"/>
              </a:rPr>
              <a:t>Divides data into equal portions </a:t>
            </a:r>
            <a:r>
              <a:rPr sz="1800" dirty="0">
                <a:latin typeface="Arial"/>
                <a:cs typeface="Arial"/>
              </a:rPr>
              <a:t>(eg. </a:t>
            </a:r>
            <a:r>
              <a:rPr sz="1800" spc="-5" dirty="0">
                <a:latin typeface="Arial"/>
                <a:cs typeface="Arial"/>
              </a:rPr>
              <a:t>by </a:t>
            </a:r>
            <a:r>
              <a:rPr sz="1800" dirty="0">
                <a:latin typeface="Arial"/>
                <a:cs typeface="Arial"/>
              </a:rPr>
              <a:t>median, </a:t>
            </a:r>
            <a:r>
              <a:rPr sz="1800" spc="-5" dirty="0">
                <a:latin typeface="Arial"/>
                <a:cs typeface="Arial"/>
              </a:rPr>
              <a:t>quartiles,</a:t>
            </a:r>
            <a:r>
              <a:rPr sz="1800" spc="-80" dirty="0">
                <a:latin typeface="Arial"/>
                <a:cs typeface="Arial"/>
              </a:rPr>
              <a:t> </a:t>
            </a:r>
            <a:r>
              <a:rPr sz="1800" spc="-5" dirty="0">
                <a:latin typeface="Arial"/>
                <a:cs typeface="Arial"/>
              </a:rPr>
              <a:t>deciles)</a:t>
            </a:r>
            <a:endParaRPr sz="1800" dirty="0">
              <a:latin typeface="Arial"/>
              <a:cs typeface="Arial"/>
            </a:endParaRPr>
          </a:p>
        </p:txBody>
      </p:sp>
      <p:sp>
        <p:nvSpPr>
          <p:cNvPr id="7" name="object 7"/>
          <p:cNvSpPr/>
          <p:nvPr/>
        </p:nvSpPr>
        <p:spPr>
          <a:xfrm>
            <a:off x="4317588" y="2160428"/>
            <a:ext cx="245110" cy="160655"/>
          </a:xfrm>
          <a:custGeom>
            <a:avLst/>
            <a:gdLst/>
            <a:ahLst/>
            <a:cxnLst/>
            <a:rect l="l" t="t" r="r" b="b"/>
            <a:pathLst>
              <a:path w="245110" h="160655">
                <a:moveTo>
                  <a:pt x="0" y="0"/>
                </a:moveTo>
                <a:lnTo>
                  <a:pt x="244573" y="0"/>
                </a:lnTo>
                <a:lnTo>
                  <a:pt x="244573" y="160526"/>
                </a:lnTo>
                <a:lnTo>
                  <a:pt x="0" y="160526"/>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4562162" y="2160428"/>
            <a:ext cx="512445" cy="160655"/>
          </a:xfrm>
          <a:custGeom>
            <a:avLst/>
            <a:gdLst/>
            <a:ahLst/>
            <a:cxnLst/>
            <a:rect l="l" t="t" r="r" b="b"/>
            <a:pathLst>
              <a:path w="512445" h="160655">
                <a:moveTo>
                  <a:pt x="0" y="0"/>
                </a:moveTo>
                <a:lnTo>
                  <a:pt x="512118" y="0"/>
                </a:lnTo>
                <a:lnTo>
                  <a:pt x="512118" y="160526"/>
                </a:lnTo>
                <a:lnTo>
                  <a:pt x="0" y="160526"/>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5115042" y="2160428"/>
            <a:ext cx="0" cy="160655"/>
          </a:xfrm>
          <a:custGeom>
            <a:avLst/>
            <a:gdLst/>
            <a:ahLst/>
            <a:cxnLst/>
            <a:rect l="l" t="t" r="r" b="b"/>
            <a:pathLst>
              <a:path h="160655">
                <a:moveTo>
                  <a:pt x="0" y="0"/>
                </a:moveTo>
                <a:lnTo>
                  <a:pt x="0" y="160526"/>
                </a:lnTo>
              </a:path>
            </a:pathLst>
          </a:custGeom>
          <a:ln w="81524">
            <a:solidFill>
              <a:srgbClr val="FFFFFF"/>
            </a:solidFill>
          </a:ln>
        </p:spPr>
        <p:txBody>
          <a:bodyPr wrap="square" lIns="0" tIns="0" rIns="0" bIns="0" rtlCol="0"/>
          <a:lstStyle/>
          <a:p>
            <a:endParaRPr/>
          </a:p>
        </p:txBody>
      </p:sp>
      <p:sp>
        <p:nvSpPr>
          <p:cNvPr id="10" name="object 10"/>
          <p:cNvSpPr/>
          <p:nvPr/>
        </p:nvSpPr>
        <p:spPr>
          <a:xfrm>
            <a:off x="5155804" y="2160428"/>
            <a:ext cx="667385" cy="160655"/>
          </a:xfrm>
          <a:custGeom>
            <a:avLst/>
            <a:gdLst/>
            <a:ahLst/>
            <a:cxnLst/>
            <a:rect l="l" t="t" r="r" b="b"/>
            <a:pathLst>
              <a:path w="667385" h="160655">
                <a:moveTo>
                  <a:pt x="0" y="0"/>
                </a:moveTo>
                <a:lnTo>
                  <a:pt x="667330" y="0"/>
                </a:lnTo>
                <a:lnTo>
                  <a:pt x="667330" y="160526"/>
                </a:lnTo>
                <a:lnTo>
                  <a:pt x="0" y="160526"/>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5842528" y="2160428"/>
            <a:ext cx="0" cy="160655"/>
          </a:xfrm>
          <a:custGeom>
            <a:avLst/>
            <a:gdLst/>
            <a:ahLst/>
            <a:cxnLst/>
            <a:rect l="l" t="t" r="r" b="b"/>
            <a:pathLst>
              <a:path h="160655">
                <a:moveTo>
                  <a:pt x="0" y="0"/>
                </a:moveTo>
                <a:lnTo>
                  <a:pt x="0" y="160526"/>
                </a:lnTo>
              </a:path>
            </a:pathLst>
          </a:custGeom>
          <a:ln w="38785">
            <a:solidFill>
              <a:srgbClr val="FFFFFF"/>
            </a:solidFill>
          </a:ln>
        </p:spPr>
        <p:txBody>
          <a:bodyPr wrap="square" lIns="0" tIns="0" rIns="0" bIns="0" rtlCol="0"/>
          <a:lstStyle/>
          <a:p>
            <a:endParaRPr/>
          </a:p>
        </p:txBody>
      </p:sp>
      <p:sp>
        <p:nvSpPr>
          <p:cNvPr id="12" name="object 12"/>
          <p:cNvSpPr/>
          <p:nvPr/>
        </p:nvSpPr>
        <p:spPr>
          <a:xfrm>
            <a:off x="5861920" y="2160428"/>
            <a:ext cx="876300" cy="160655"/>
          </a:xfrm>
          <a:custGeom>
            <a:avLst/>
            <a:gdLst/>
            <a:ahLst/>
            <a:cxnLst/>
            <a:rect l="l" t="t" r="r" b="b"/>
            <a:pathLst>
              <a:path w="876300" h="160655">
                <a:moveTo>
                  <a:pt x="0" y="0"/>
                </a:moveTo>
                <a:lnTo>
                  <a:pt x="875841" y="0"/>
                </a:lnTo>
                <a:lnTo>
                  <a:pt x="875841" y="160526"/>
                </a:lnTo>
                <a:lnTo>
                  <a:pt x="0" y="160526"/>
                </a:lnTo>
                <a:lnTo>
                  <a:pt x="0" y="0"/>
                </a:lnTo>
                <a:close/>
              </a:path>
            </a:pathLst>
          </a:custGeom>
          <a:solidFill>
            <a:srgbClr val="FFFFFF"/>
          </a:solidFill>
        </p:spPr>
        <p:txBody>
          <a:bodyPr wrap="square" lIns="0" tIns="0" rIns="0" bIns="0" rtlCol="0"/>
          <a:lstStyle/>
          <a:p>
            <a:endParaRPr/>
          </a:p>
        </p:txBody>
      </p:sp>
      <p:sp>
        <p:nvSpPr>
          <p:cNvPr id="13" name="object 13"/>
          <p:cNvSpPr/>
          <p:nvPr/>
        </p:nvSpPr>
        <p:spPr>
          <a:xfrm>
            <a:off x="6776547" y="2160428"/>
            <a:ext cx="0" cy="160655"/>
          </a:xfrm>
          <a:custGeom>
            <a:avLst/>
            <a:gdLst/>
            <a:ahLst/>
            <a:cxnLst/>
            <a:rect l="l" t="t" r="r" b="b"/>
            <a:pathLst>
              <a:path h="160655">
                <a:moveTo>
                  <a:pt x="0" y="0"/>
                </a:moveTo>
                <a:lnTo>
                  <a:pt x="0" y="160526"/>
                </a:lnTo>
              </a:path>
            </a:pathLst>
          </a:custGeom>
          <a:ln w="77571">
            <a:solidFill>
              <a:srgbClr val="FFFFFF"/>
            </a:solidFill>
          </a:ln>
        </p:spPr>
        <p:txBody>
          <a:bodyPr wrap="square" lIns="0" tIns="0" rIns="0" bIns="0" rtlCol="0"/>
          <a:lstStyle/>
          <a:p>
            <a:endParaRPr/>
          </a:p>
        </p:txBody>
      </p:sp>
      <p:sp>
        <p:nvSpPr>
          <p:cNvPr id="14" name="object 14"/>
          <p:cNvSpPr/>
          <p:nvPr/>
        </p:nvSpPr>
        <p:spPr>
          <a:xfrm>
            <a:off x="6815333" y="2160428"/>
            <a:ext cx="535305" cy="160655"/>
          </a:xfrm>
          <a:custGeom>
            <a:avLst/>
            <a:gdLst/>
            <a:ahLst/>
            <a:cxnLst/>
            <a:rect l="l" t="t" r="r" b="b"/>
            <a:pathLst>
              <a:path w="535304" h="160655">
                <a:moveTo>
                  <a:pt x="0" y="0"/>
                </a:moveTo>
                <a:lnTo>
                  <a:pt x="535161" y="0"/>
                </a:lnTo>
                <a:lnTo>
                  <a:pt x="535161" y="160526"/>
                </a:lnTo>
                <a:lnTo>
                  <a:pt x="0" y="160526"/>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7393128" y="2160428"/>
            <a:ext cx="0" cy="160655"/>
          </a:xfrm>
          <a:custGeom>
            <a:avLst/>
            <a:gdLst/>
            <a:ahLst/>
            <a:cxnLst/>
            <a:rect l="l" t="t" r="r" b="b"/>
            <a:pathLst>
              <a:path h="160655">
                <a:moveTo>
                  <a:pt x="0" y="0"/>
                </a:moveTo>
                <a:lnTo>
                  <a:pt x="0" y="160526"/>
                </a:lnTo>
              </a:path>
            </a:pathLst>
          </a:custGeom>
          <a:ln w="85267">
            <a:solidFill>
              <a:srgbClr val="FFFFFF"/>
            </a:solidFill>
          </a:ln>
        </p:spPr>
        <p:txBody>
          <a:bodyPr wrap="square" lIns="0" tIns="0" rIns="0" bIns="0" rtlCol="0"/>
          <a:lstStyle/>
          <a:p>
            <a:endParaRPr/>
          </a:p>
        </p:txBody>
      </p:sp>
      <p:sp>
        <p:nvSpPr>
          <p:cNvPr id="16" name="object 16"/>
          <p:cNvSpPr/>
          <p:nvPr/>
        </p:nvSpPr>
        <p:spPr>
          <a:xfrm>
            <a:off x="7435762" y="2160428"/>
            <a:ext cx="116839" cy="160655"/>
          </a:xfrm>
          <a:custGeom>
            <a:avLst/>
            <a:gdLst/>
            <a:ahLst/>
            <a:cxnLst/>
            <a:rect l="l" t="t" r="r" b="b"/>
            <a:pathLst>
              <a:path w="116840" h="160655">
                <a:moveTo>
                  <a:pt x="0" y="0"/>
                </a:moveTo>
                <a:lnTo>
                  <a:pt x="116423" y="0"/>
                </a:lnTo>
                <a:lnTo>
                  <a:pt x="116423" y="160526"/>
                </a:lnTo>
                <a:lnTo>
                  <a:pt x="0" y="160526"/>
                </a:lnTo>
                <a:lnTo>
                  <a:pt x="0" y="0"/>
                </a:lnTo>
                <a:close/>
              </a:path>
            </a:pathLst>
          </a:custGeom>
          <a:solidFill>
            <a:srgbClr val="FFFFFF"/>
          </a:solidFill>
        </p:spPr>
        <p:txBody>
          <a:bodyPr wrap="square" lIns="0" tIns="0" rIns="0" bIns="0" rtlCol="0"/>
          <a:lstStyle/>
          <a:p>
            <a:endParaRPr/>
          </a:p>
        </p:txBody>
      </p:sp>
      <p:sp>
        <p:nvSpPr>
          <p:cNvPr id="17" name="object 17"/>
          <p:cNvSpPr/>
          <p:nvPr/>
        </p:nvSpPr>
        <p:spPr>
          <a:xfrm>
            <a:off x="7552186"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18" name="object 18"/>
          <p:cNvSpPr/>
          <p:nvPr/>
        </p:nvSpPr>
        <p:spPr>
          <a:xfrm>
            <a:off x="7590971"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19" name="object 19"/>
          <p:cNvSpPr/>
          <p:nvPr/>
        </p:nvSpPr>
        <p:spPr>
          <a:xfrm>
            <a:off x="7629757" y="2160428"/>
            <a:ext cx="116839" cy="160655"/>
          </a:xfrm>
          <a:custGeom>
            <a:avLst/>
            <a:gdLst/>
            <a:ahLst/>
            <a:cxnLst/>
            <a:rect l="l" t="t" r="r" b="b"/>
            <a:pathLst>
              <a:path w="116840" h="160655">
                <a:moveTo>
                  <a:pt x="0" y="0"/>
                </a:moveTo>
                <a:lnTo>
                  <a:pt x="116423" y="0"/>
                </a:lnTo>
                <a:lnTo>
                  <a:pt x="116423" y="160526"/>
                </a:lnTo>
                <a:lnTo>
                  <a:pt x="0" y="160526"/>
                </a:lnTo>
                <a:lnTo>
                  <a:pt x="0" y="0"/>
                </a:lnTo>
                <a:close/>
              </a:path>
            </a:pathLst>
          </a:custGeom>
          <a:solidFill>
            <a:srgbClr val="FFFFFF"/>
          </a:solidFill>
        </p:spPr>
        <p:txBody>
          <a:bodyPr wrap="square" lIns="0" tIns="0" rIns="0" bIns="0" rtlCol="0"/>
          <a:lstStyle/>
          <a:p>
            <a:endParaRPr/>
          </a:p>
        </p:txBody>
      </p:sp>
      <p:sp>
        <p:nvSpPr>
          <p:cNvPr id="20" name="object 20"/>
          <p:cNvSpPr/>
          <p:nvPr/>
        </p:nvSpPr>
        <p:spPr>
          <a:xfrm>
            <a:off x="7746181"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21" name="object 21"/>
          <p:cNvSpPr/>
          <p:nvPr/>
        </p:nvSpPr>
        <p:spPr>
          <a:xfrm>
            <a:off x="7784966"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22" name="object 22"/>
          <p:cNvSpPr/>
          <p:nvPr/>
        </p:nvSpPr>
        <p:spPr>
          <a:xfrm>
            <a:off x="7823752" y="2160428"/>
            <a:ext cx="116839" cy="160655"/>
          </a:xfrm>
          <a:custGeom>
            <a:avLst/>
            <a:gdLst/>
            <a:ahLst/>
            <a:cxnLst/>
            <a:rect l="l" t="t" r="r" b="b"/>
            <a:pathLst>
              <a:path w="116840" h="160655">
                <a:moveTo>
                  <a:pt x="0" y="0"/>
                </a:moveTo>
                <a:lnTo>
                  <a:pt x="116423" y="0"/>
                </a:lnTo>
                <a:lnTo>
                  <a:pt x="116423" y="160526"/>
                </a:lnTo>
                <a:lnTo>
                  <a:pt x="0" y="160526"/>
                </a:lnTo>
                <a:lnTo>
                  <a:pt x="0" y="0"/>
                </a:lnTo>
                <a:close/>
              </a:path>
            </a:pathLst>
          </a:custGeom>
          <a:solidFill>
            <a:srgbClr val="FFFFFF"/>
          </a:solidFill>
        </p:spPr>
        <p:txBody>
          <a:bodyPr wrap="square" lIns="0" tIns="0" rIns="0" bIns="0" rtlCol="0"/>
          <a:lstStyle/>
          <a:p>
            <a:endParaRPr/>
          </a:p>
        </p:txBody>
      </p:sp>
      <p:sp>
        <p:nvSpPr>
          <p:cNvPr id="23" name="object 23"/>
          <p:cNvSpPr/>
          <p:nvPr/>
        </p:nvSpPr>
        <p:spPr>
          <a:xfrm>
            <a:off x="7940176"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24" name="object 24"/>
          <p:cNvSpPr/>
          <p:nvPr/>
        </p:nvSpPr>
        <p:spPr>
          <a:xfrm>
            <a:off x="7978962"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25" name="object 25"/>
          <p:cNvSpPr/>
          <p:nvPr/>
        </p:nvSpPr>
        <p:spPr>
          <a:xfrm>
            <a:off x="8017747" y="2160428"/>
            <a:ext cx="116839" cy="160655"/>
          </a:xfrm>
          <a:custGeom>
            <a:avLst/>
            <a:gdLst/>
            <a:ahLst/>
            <a:cxnLst/>
            <a:rect l="l" t="t" r="r" b="b"/>
            <a:pathLst>
              <a:path w="116840" h="160655">
                <a:moveTo>
                  <a:pt x="0" y="0"/>
                </a:moveTo>
                <a:lnTo>
                  <a:pt x="116423" y="0"/>
                </a:lnTo>
                <a:lnTo>
                  <a:pt x="116423" y="160526"/>
                </a:lnTo>
                <a:lnTo>
                  <a:pt x="0" y="160526"/>
                </a:lnTo>
                <a:lnTo>
                  <a:pt x="0" y="0"/>
                </a:lnTo>
                <a:close/>
              </a:path>
            </a:pathLst>
          </a:custGeom>
          <a:solidFill>
            <a:srgbClr val="FFFFFF"/>
          </a:solidFill>
        </p:spPr>
        <p:txBody>
          <a:bodyPr wrap="square" lIns="0" tIns="0" rIns="0" bIns="0" rtlCol="0"/>
          <a:lstStyle/>
          <a:p>
            <a:endParaRPr/>
          </a:p>
        </p:txBody>
      </p:sp>
      <p:sp>
        <p:nvSpPr>
          <p:cNvPr id="26" name="object 26"/>
          <p:cNvSpPr/>
          <p:nvPr/>
        </p:nvSpPr>
        <p:spPr>
          <a:xfrm>
            <a:off x="8134171"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27" name="object 27"/>
          <p:cNvSpPr/>
          <p:nvPr/>
        </p:nvSpPr>
        <p:spPr>
          <a:xfrm>
            <a:off x="8172957"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28" name="object 28"/>
          <p:cNvSpPr/>
          <p:nvPr/>
        </p:nvSpPr>
        <p:spPr>
          <a:xfrm>
            <a:off x="8211743" y="2160428"/>
            <a:ext cx="116839" cy="160655"/>
          </a:xfrm>
          <a:custGeom>
            <a:avLst/>
            <a:gdLst/>
            <a:ahLst/>
            <a:cxnLst/>
            <a:rect l="l" t="t" r="r" b="b"/>
            <a:pathLst>
              <a:path w="116840" h="160655">
                <a:moveTo>
                  <a:pt x="0" y="0"/>
                </a:moveTo>
                <a:lnTo>
                  <a:pt x="116423" y="0"/>
                </a:lnTo>
                <a:lnTo>
                  <a:pt x="116423" y="160526"/>
                </a:lnTo>
                <a:lnTo>
                  <a:pt x="0" y="160526"/>
                </a:lnTo>
                <a:lnTo>
                  <a:pt x="0" y="0"/>
                </a:lnTo>
                <a:close/>
              </a:path>
            </a:pathLst>
          </a:custGeom>
          <a:solidFill>
            <a:srgbClr val="FFFFFF"/>
          </a:solidFill>
        </p:spPr>
        <p:txBody>
          <a:bodyPr wrap="square" lIns="0" tIns="0" rIns="0" bIns="0" rtlCol="0"/>
          <a:lstStyle/>
          <a:p>
            <a:endParaRPr/>
          </a:p>
        </p:txBody>
      </p:sp>
      <p:sp>
        <p:nvSpPr>
          <p:cNvPr id="29" name="object 29"/>
          <p:cNvSpPr/>
          <p:nvPr/>
        </p:nvSpPr>
        <p:spPr>
          <a:xfrm>
            <a:off x="8328166"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30" name="object 30"/>
          <p:cNvSpPr/>
          <p:nvPr/>
        </p:nvSpPr>
        <p:spPr>
          <a:xfrm>
            <a:off x="8366952"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31" name="object 31"/>
          <p:cNvSpPr/>
          <p:nvPr/>
        </p:nvSpPr>
        <p:spPr>
          <a:xfrm>
            <a:off x="8405738" y="2160428"/>
            <a:ext cx="116839" cy="160655"/>
          </a:xfrm>
          <a:custGeom>
            <a:avLst/>
            <a:gdLst/>
            <a:ahLst/>
            <a:cxnLst/>
            <a:rect l="l" t="t" r="r" b="b"/>
            <a:pathLst>
              <a:path w="116840" h="160655">
                <a:moveTo>
                  <a:pt x="0" y="0"/>
                </a:moveTo>
                <a:lnTo>
                  <a:pt x="116423" y="0"/>
                </a:lnTo>
                <a:lnTo>
                  <a:pt x="116423" y="160526"/>
                </a:lnTo>
                <a:lnTo>
                  <a:pt x="0" y="160526"/>
                </a:lnTo>
                <a:lnTo>
                  <a:pt x="0" y="0"/>
                </a:lnTo>
                <a:close/>
              </a:path>
            </a:pathLst>
          </a:custGeom>
          <a:solidFill>
            <a:srgbClr val="FFFFFF"/>
          </a:solidFill>
        </p:spPr>
        <p:txBody>
          <a:bodyPr wrap="square" lIns="0" tIns="0" rIns="0" bIns="0" rtlCol="0"/>
          <a:lstStyle/>
          <a:p>
            <a:endParaRPr/>
          </a:p>
        </p:txBody>
      </p:sp>
      <p:sp>
        <p:nvSpPr>
          <p:cNvPr id="32" name="object 32"/>
          <p:cNvSpPr/>
          <p:nvPr/>
        </p:nvSpPr>
        <p:spPr>
          <a:xfrm>
            <a:off x="8522162"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33" name="object 33"/>
          <p:cNvSpPr/>
          <p:nvPr/>
        </p:nvSpPr>
        <p:spPr>
          <a:xfrm>
            <a:off x="8560947" y="21604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34" name="object 34"/>
          <p:cNvSpPr/>
          <p:nvPr/>
        </p:nvSpPr>
        <p:spPr>
          <a:xfrm>
            <a:off x="8599733" y="2160428"/>
            <a:ext cx="116839" cy="160655"/>
          </a:xfrm>
          <a:custGeom>
            <a:avLst/>
            <a:gdLst/>
            <a:ahLst/>
            <a:cxnLst/>
            <a:rect l="l" t="t" r="r" b="b"/>
            <a:pathLst>
              <a:path w="116840" h="160655">
                <a:moveTo>
                  <a:pt x="0" y="0"/>
                </a:moveTo>
                <a:lnTo>
                  <a:pt x="116423" y="0"/>
                </a:lnTo>
                <a:lnTo>
                  <a:pt x="116423" y="160526"/>
                </a:lnTo>
                <a:lnTo>
                  <a:pt x="0" y="160526"/>
                </a:lnTo>
                <a:lnTo>
                  <a:pt x="0" y="0"/>
                </a:lnTo>
                <a:close/>
              </a:path>
            </a:pathLst>
          </a:custGeom>
          <a:solidFill>
            <a:srgbClr val="FFFFFF"/>
          </a:solidFill>
        </p:spPr>
        <p:txBody>
          <a:bodyPr wrap="square" lIns="0" tIns="0" rIns="0" bIns="0" rtlCol="0"/>
          <a:lstStyle/>
          <a:p>
            <a:endParaRPr/>
          </a:p>
        </p:txBody>
      </p:sp>
      <p:sp>
        <p:nvSpPr>
          <p:cNvPr id="35" name="object 35"/>
          <p:cNvSpPr/>
          <p:nvPr/>
        </p:nvSpPr>
        <p:spPr>
          <a:xfrm>
            <a:off x="8735550" y="2160428"/>
            <a:ext cx="0" cy="160655"/>
          </a:xfrm>
          <a:custGeom>
            <a:avLst/>
            <a:gdLst/>
            <a:ahLst/>
            <a:cxnLst/>
            <a:rect l="l" t="t" r="r" b="b"/>
            <a:pathLst>
              <a:path h="160655">
                <a:moveTo>
                  <a:pt x="0" y="0"/>
                </a:moveTo>
                <a:lnTo>
                  <a:pt x="0" y="160526"/>
                </a:lnTo>
              </a:path>
            </a:pathLst>
          </a:custGeom>
          <a:ln w="38785">
            <a:solidFill>
              <a:srgbClr val="FFFFFF"/>
            </a:solidFill>
          </a:ln>
        </p:spPr>
        <p:txBody>
          <a:bodyPr wrap="square" lIns="0" tIns="0" rIns="0" bIns="0" rtlCol="0"/>
          <a:lstStyle/>
          <a:p>
            <a:endParaRPr/>
          </a:p>
        </p:txBody>
      </p:sp>
      <p:sp>
        <p:nvSpPr>
          <p:cNvPr id="36" name="object 36"/>
          <p:cNvSpPr/>
          <p:nvPr/>
        </p:nvSpPr>
        <p:spPr>
          <a:xfrm>
            <a:off x="4317588" y="2350928"/>
            <a:ext cx="116839" cy="160655"/>
          </a:xfrm>
          <a:custGeom>
            <a:avLst/>
            <a:gdLst/>
            <a:ahLst/>
            <a:cxnLst/>
            <a:rect l="l" t="t" r="r" b="b"/>
            <a:pathLst>
              <a:path w="116839" h="160655">
                <a:moveTo>
                  <a:pt x="0" y="0"/>
                </a:moveTo>
                <a:lnTo>
                  <a:pt x="116424" y="0"/>
                </a:lnTo>
                <a:lnTo>
                  <a:pt x="116424" y="160526"/>
                </a:lnTo>
                <a:lnTo>
                  <a:pt x="0" y="160526"/>
                </a:lnTo>
                <a:lnTo>
                  <a:pt x="0" y="0"/>
                </a:lnTo>
                <a:close/>
              </a:path>
            </a:pathLst>
          </a:custGeom>
          <a:solidFill>
            <a:srgbClr val="FFFFFF"/>
          </a:solidFill>
        </p:spPr>
        <p:txBody>
          <a:bodyPr wrap="square" lIns="0" tIns="0" rIns="0" bIns="0" rtlCol="0"/>
          <a:lstStyle/>
          <a:p>
            <a:endParaRPr/>
          </a:p>
        </p:txBody>
      </p:sp>
      <p:sp>
        <p:nvSpPr>
          <p:cNvPr id="37" name="object 37"/>
          <p:cNvSpPr/>
          <p:nvPr/>
        </p:nvSpPr>
        <p:spPr>
          <a:xfrm>
            <a:off x="4434013" y="2350928"/>
            <a:ext cx="39370" cy="160655"/>
          </a:xfrm>
          <a:custGeom>
            <a:avLst/>
            <a:gdLst/>
            <a:ahLst/>
            <a:cxnLst/>
            <a:rect l="l" t="t" r="r" b="b"/>
            <a:pathLst>
              <a:path w="39370" h="160655">
                <a:moveTo>
                  <a:pt x="0" y="160526"/>
                </a:moveTo>
                <a:lnTo>
                  <a:pt x="38785" y="160526"/>
                </a:lnTo>
                <a:lnTo>
                  <a:pt x="38785" y="0"/>
                </a:lnTo>
                <a:lnTo>
                  <a:pt x="0" y="0"/>
                </a:lnTo>
                <a:lnTo>
                  <a:pt x="0" y="160526"/>
                </a:lnTo>
                <a:close/>
              </a:path>
            </a:pathLst>
          </a:custGeom>
          <a:solidFill>
            <a:srgbClr val="FFFFFF"/>
          </a:solidFill>
        </p:spPr>
        <p:txBody>
          <a:bodyPr wrap="square" lIns="0" tIns="0" rIns="0" bIns="0" rtlCol="0"/>
          <a:lstStyle/>
          <a:p>
            <a:endParaRPr/>
          </a:p>
        </p:txBody>
      </p:sp>
      <p:sp>
        <p:nvSpPr>
          <p:cNvPr id="38" name="object 38"/>
          <p:cNvSpPr/>
          <p:nvPr/>
        </p:nvSpPr>
        <p:spPr>
          <a:xfrm>
            <a:off x="4472798" y="2350928"/>
            <a:ext cx="39370" cy="160655"/>
          </a:xfrm>
          <a:custGeom>
            <a:avLst/>
            <a:gdLst/>
            <a:ahLst/>
            <a:cxnLst/>
            <a:rect l="l" t="t" r="r" b="b"/>
            <a:pathLst>
              <a:path w="39370" h="160655">
                <a:moveTo>
                  <a:pt x="0" y="160526"/>
                </a:moveTo>
                <a:lnTo>
                  <a:pt x="38784" y="160526"/>
                </a:lnTo>
                <a:lnTo>
                  <a:pt x="38784" y="0"/>
                </a:lnTo>
                <a:lnTo>
                  <a:pt x="0" y="0"/>
                </a:lnTo>
                <a:lnTo>
                  <a:pt x="0" y="160526"/>
                </a:lnTo>
                <a:close/>
              </a:path>
            </a:pathLst>
          </a:custGeom>
          <a:solidFill>
            <a:srgbClr val="FFFFFF"/>
          </a:solidFill>
        </p:spPr>
        <p:txBody>
          <a:bodyPr wrap="square" lIns="0" tIns="0" rIns="0" bIns="0" rtlCol="0"/>
          <a:lstStyle/>
          <a:p>
            <a:endParaRPr/>
          </a:p>
        </p:txBody>
      </p:sp>
      <p:sp>
        <p:nvSpPr>
          <p:cNvPr id="39" name="object 39"/>
          <p:cNvSpPr/>
          <p:nvPr/>
        </p:nvSpPr>
        <p:spPr>
          <a:xfrm>
            <a:off x="4511583" y="2350928"/>
            <a:ext cx="116839" cy="160655"/>
          </a:xfrm>
          <a:custGeom>
            <a:avLst/>
            <a:gdLst/>
            <a:ahLst/>
            <a:cxnLst/>
            <a:rect l="l" t="t" r="r" b="b"/>
            <a:pathLst>
              <a:path w="116839" h="160655">
                <a:moveTo>
                  <a:pt x="0" y="0"/>
                </a:moveTo>
                <a:lnTo>
                  <a:pt x="116424" y="0"/>
                </a:lnTo>
                <a:lnTo>
                  <a:pt x="116424" y="160526"/>
                </a:lnTo>
                <a:lnTo>
                  <a:pt x="0" y="160526"/>
                </a:lnTo>
                <a:lnTo>
                  <a:pt x="0" y="0"/>
                </a:lnTo>
                <a:close/>
              </a:path>
            </a:pathLst>
          </a:custGeom>
          <a:solidFill>
            <a:srgbClr val="FFFFFF"/>
          </a:solidFill>
        </p:spPr>
        <p:txBody>
          <a:bodyPr wrap="square" lIns="0" tIns="0" rIns="0" bIns="0" rtlCol="0"/>
          <a:lstStyle/>
          <a:p>
            <a:endParaRPr/>
          </a:p>
        </p:txBody>
      </p:sp>
      <p:sp>
        <p:nvSpPr>
          <p:cNvPr id="40" name="object 40"/>
          <p:cNvSpPr/>
          <p:nvPr/>
        </p:nvSpPr>
        <p:spPr>
          <a:xfrm>
            <a:off x="4670644" y="2350928"/>
            <a:ext cx="0" cy="160655"/>
          </a:xfrm>
          <a:custGeom>
            <a:avLst/>
            <a:gdLst/>
            <a:ahLst/>
            <a:cxnLst/>
            <a:rect l="l" t="t" r="r" b="b"/>
            <a:pathLst>
              <a:path h="160655">
                <a:moveTo>
                  <a:pt x="0" y="0"/>
                </a:moveTo>
                <a:lnTo>
                  <a:pt x="0" y="160526"/>
                </a:lnTo>
              </a:path>
            </a:pathLst>
          </a:custGeom>
          <a:ln w="85273">
            <a:solidFill>
              <a:srgbClr val="FFFFFF"/>
            </a:solidFill>
          </a:ln>
        </p:spPr>
        <p:txBody>
          <a:bodyPr wrap="square" lIns="0" tIns="0" rIns="0" bIns="0" rtlCol="0"/>
          <a:lstStyle/>
          <a:p>
            <a:endParaRPr/>
          </a:p>
        </p:txBody>
      </p:sp>
      <p:sp>
        <p:nvSpPr>
          <p:cNvPr id="43" name="object 43"/>
          <p:cNvSpPr txBox="1"/>
          <p:nvPr/>
        </p:nvSpPr>
        <p:spPr>
          <a:xfrm>
            <a:off x="4851595" y="2073246"/>
            <a:ext cx="4462780" cy="282129"/>
          </a:xfrm>
          <a:prstGeom prst="rect">
            <a:avLst/>
          </a:prstGeom>
        </p:spPr>
        <p:txBody>
          <a:bodyPr vert="horz" wrap="square" lIns="0" tIns="35560" rIns="0" bIns="0" rtlCol="0">
            <a:spAutoFit/>
          </a:bodyPr>
          <a:lstStyle/>
          <a:p>
            <a:pPr marL="12700">
              <a:lnSpc>
                <a:spcPct val="100000"/>
              </a:lnSpc>
              <a:spcBef>
                <a:spcPts val="280"/>
              </a:spcBef>
            </a:pPr>
            <a:r>
              <a:rPr lang="en-IN" sz="1600" b="1" spc="-5" dirty="0" err="1">
                <a:solidFill>
                  <a:srgbClr val="44AADD"/>
                </a:solidFill>
                <a:latin typeface="Arial"/>
                <a:cs typeface="Arial"/>
              </a:rPr>
              <a:t>df.price.describe</a:t>
            </a:r>
            <a:r>
              <a:rPr lang="en-IN" sz="1600" b="1" spc="-5" dirty="0">
                <a:solidFill>
                  <a:srgbClr val="44AADD"/>
                </a:solidFill>
                <a:latin typeface="Arial"/>
                <a:cs typeface="Arial"/>
              </a:rPr>
              <a:t>()</a:t>
            </a:r>
            <a:endParaRPr sz="1600" b="1" dirty="0">
              <a:latin typeface="Arial"/>
              <a:cs typeface="Arial"/>
            </a:endParaRPr>
          </a:p>
        </p:txBody>
      </p:sp>
      <p:sp>
        <p:nvSpPr>
          <p:cNvPr id="73" name="object 73"/>
          <p:cNvSpPr/>
          <p:nvPr/>
        </p:nvSpPr>
        <p:spPr>
          <a:xfrm>
            <a:off x="318664" y="174637"/>
            <a:ext cx="489824" cy="485724"/>
          </a:xfrm>
          <a:prstGeom prst="rect">
            <a:avLst/>
          </a:prstGeom>
          <a:blipFill>
            <a:blip r:embed="rId2" cstate="print"/>
            <a:stretch>
              <a:fillRect/>
            </a:stretch>
          </a:blipFill>
        </p:spPr>
        <p:txBody>
          <a:bodyPr wrap="square" lIns="0" tIns="0" rIns="0" bIns="0" rtlCol="0"/>
          <a:lstStyle/>
          <a:p>
            <a:endParaRPr/>
          </a:p>
        </p:txBody>
      </p:sp>
      <p:sp>
        <p:nvSpPr>
          <p:cNvPr id="74" name="Rectangle 73">
            <a:extLst>
              <a:ext uri="{FF2B5EF4-FFF2-40B4-BE49-F238E27FC236}">
                <a16:creationId xmlns:a16="http://schemas.microsoft.com/office/drawing/2014/main" id="{774C351C-988C-4B94-B085-A82825F9E0C3}"/>
              </a:ext>
            </a:extLst>
          </p:cNvPr>
          <p:cNvSpPr/>
          <p:nvPr/>
        </p:nvSpPr>
        <p:spPr>
          <a:xfrm>
            <a:off x="4802835" y="2434555"/>
            <a:ext cx="3839231" cy="2339102"/>
          </a:xfrm>
          <a:prstGeom prst="rect">
            <a:avLst/>
          </a:prstGeom>
        </p:spPr>
        <p:txBody>
          <a:bodyPr wrap="square">
            <a:spAutoFit/>
          </a:bodyPr>
          <a:lstStyle/>
          <a:p>
            <a:r>
              <a:rPr lang="en-IN" sz="1600" dirty="0">
                <a:solidFill>
                  <a:srgbClr val="212121"/>
                </a:solidFill>
                <a:latin typeface="Courier New" panose="02070309020205020404" pitchFamily="49" charset="0"/>
              </a:rPr>
              <a:t>Count 1.482535e+06 </a:t>
            </a:r>
          </a:p>
          <a:p>
            <a:r>
              <a:rPr lang="en-IN" sz="1600" dirty="0">
                <a:solidFill>
                  <a:srgbClr val="212121"/>
                </a:solidFill>
                <a:latin typeface="Courier New" panose="02070309020205020404" pitchFamily="49" charset="0"/>
              </a:rPr>
              <a:t>mean  2.673752e+01 </a:t>
            </a:r>
          </a:p>
          <a:p>
            <a:r>
              <a:rPr lang="en-IN" sz="1600" dirty="0">
                <a:solidFill>
                  <a:srgbClr val="212121"/>
                </a:solidFill>
                <a:latin typeface="Courier New" panose="02070309020205020404" pitchFamily="49" charset="0"/>
              </a:rPr>
              <a:t>std   3.858607e+01 </a:t>
            </a:r>
          </a:p>
          <a:p>
            <a:r>
              <a:rPr lang="en-IN" sz="1600" dirty="0">
                <a:solidFill>
                  <a:srgbClr val="212121"/>
                </a:solidFill>
                <a:latin typeface="Courier New" panose="02070309020205020404" pitchFamily="49" charset="0"/>
              </a:rPr>
              <a:t>Min   0.000000e+00 </a:t>
            </a:r>
          </a:p>
          <a:p>
            <a:r>
              <a:rPr lang="en-IN" sz="1600" dirty="0">
                <a:solidFill>
                  <a:srgbClr val="212121"/>
                </a:solidFill>
                <a:latin typeface="Courier New" panose="02070309020205020404" pitchFamily="49" charset="0"/>
              </a:rPr>
              <a:t>25%   1.000000e+01 </a:t>
            </a:r>
          </a:p>
          <a:p>
            <a:r>
              <a:rPr lang="en-IN" sz="1600" dirty="0">
                <a:solidFill>
                  <a:srgbClr val="212121"/>
                </a:solidFill>
                <a:latin typeface="Courier New" panose="02070309020205020404" pitchFamily="49" charset="0"/>
              </a:rPr>
              <a:t>50%   1.700000e+01 </a:t>
            </a:r>
          </a:p>
          <a:p>
            <a:r>
              <a:rPr lang="en-IN" sz="1600" dirty="0">
                <a:solidFill>
                  <a:srgbClr val="212121"/>
                </a:solidFill>
                <a:latin typeface="Courier New" panose="02070309020205020404" pitchFamily="49" charset="0"/>
              </a:rPr>
              <a:t>75%   2.900000e+01 </a:t>
            </a:r>
          </a:p>
          <a:p>
            <a:r>
              <a:rPr lang="en-IN" sz="1600" dirty="0">
                <a:solidFill>
                  <a:srgbClr val="212121"/>
                </a:solidFill>
                <a:latin typeface="Courier New" panose="02070309020205020404" pitchFamily="49" charset="0"/>
              </a:rPr>
              <a:t>max   2.009000e+03 </a:t>
            </a:r>
          </a:p>
          <a:p>
            <a:r>
              <a:rPr lang="en-IN" dirty="0">
                <a:solidFill>
                  <a:srgbClr val="212121"/>
                </a:solidFill>
                <a:latin typeface="Courier New" panose="02070309020205020404" pitchFamily="49" charset="0"/>
              </a:rPr>
              <a:t>Name: </a:t>
            </a:r>
            <a:r>
              <a:rPr lang="en-IN" sz="1600" dirty="0">
                <a:solidFill>
                  <a:srgbClr val="212121"/>
                </a:solidFill>
                <a:latin typeface="Courier New" panose="02070309020205020404" pitchFamily="49" charset="0"/>
              </a:rPr>
              <a:t>price, </a:t>
            </a:r>
            <a:r>
              <a:rPr lang="en-IN" sz="1600" dirty="0" err="1">
                <a:solidFill>
                  <a:srgbClr val="212121"/>
                </a:solidFill>
                <a:latin typeface="Courier New" panose="02070309020205020404" pitchFamily="49" charset="0"/>
              </a:rPr>
              <a:t>dtype</a:t>
            </a:r>
            <a:r>
              <a:rPr lang="en-IN" sz="1600" dirty="0">
                <a:solidFill>
                  <a:srgbClr val="212121"/>
                </a:solidFill>
                <a:latin typeface="Courier New" panose="02070309020205020404" pitchFamily="49" charset="0"/>
              </a:rPr>
              <a:t>: float64</a:t>
            </a:r>
            <a:endParaRPr lang="en-IN" sz="1600" dirty="0"/>
          </a:p>
        </p:txBody>
      </p:sp>
      <p:sp>
        <p:nvSpPr>
          <p:cNvPr id="75" name="AutoShape 2" descr="C:\Users\sanja\AppData\Local\Microsoft\Windows\INetCache\Content.MSO\ppt1E2.tmp">
            <a:extLst>
              <a:ext uri="{FF2B5EF4-FFF2-40B4-BE49-F238E27FC236}">
                <a16:creationId xmlns:a16="http://schemas.microsoft.com/office/drawing/2014/main" id="{33E73F97-61CB-4AE0-BD4B-943215C7E17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7" name="Content Placeholder 3" descr="Capture132.PNG">
            <a:extLst>
              <a:ext uri="{FF2B5EF4-FFF2-40B4-BE49-F238E27FC236}">
                <a16:creationId xmlns:a16="http://schemas.microsoft.com/office/drawing/2014/main" id="{94D56E2F-96D3-4029-8A87-41A7689790BD}"/>
              </a:ext>
            </a:extLst>
          </p:cNvPr>
          <p:cNvPicPr>
            <a:picLocks noChangeAspect="1"/>
          </p:cNvPicPr>
          <p:nvPr/>
        </p:nvPicPr>
        <p:blipFill>
          <a:blip r:embed="rId3"/>
          <a:stretch>
            <a:fillRect/>
          </a:stretch>
        </p:blipFill>
        <p:spPr>
          <a:xfrm>
            <a:off x="0" y="2240755"/>
            <a:ext cx="4572000" cy="28623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849" y="191982"/>
            <a:ext cx="6181090" cy="751488"/>
          </a:xfrm>
          <a:prstGeom prst="rect">
            <a:avLst/>
          </a:prstGeom>
        </p:spPr>
        <p:txBody>
          <a:bodyPr vert="horz" wrap="square" lIns="0" tIns="12700" rIns="0" bIns="0" rtlCol="0">
            <a:spAutoFit/>
          </a:bodyPr>
          <a:lstStyle/>
          <a:p>
            <a:pPr marL="12700">
              <a:spcBef>
                <a:spcPts val="100"/>
              </a:spcBef>
            </a:pPr>
            <a:r>
              <a:rPr lang="en-IN" sz="2400" b="1" spc="-5" dirty="0">
                <a:latin typeface="Arial"/>
                <a:cs typeface="Arial"/>
              </a:rPr>
              <a:t>Description- </a:t>
            </a:r>
            <a:r>
              <a:rPr lang="en-IN" sz="2400" spc="-35" dirty="0"/>
              <a:t>Retailx Price </a:t>
            </a:r>
            <a:r>
              <a:rPr lang="en-IN" sz="2400" spc="-45" dirty="0"/>
              <a:t>Prediction</a:t>
            </a:r>
            <a:br>
              <a:rPr lang="en-IN" sz="2400" dirty="0">
                <a:latin typeface="Arial"/>
                <a:cs typeface="Arial"/>
              </a:rPr>
            </a:br>
            <a:endParaRPr sz="2400" dirty="0"/>
          </a:p>
        </p:txBody>
      </p:sp>
      <p:sp>
        <p:nvSpPr>
          <p:cNvPr id="4" name="object 4"/>
          <p:cNvSpPr txBox="1"/>
          <p:nvPr/>
        </p:nvSpPr>
        <p:spPr>
          <a:xfrm>
            <a:off x="222619" y="911591"/>
            <a:ext cx="8698761" cy="2875787"/>
          </a:xfrm>
          <a:prstGeom prst="rect">
            <a:avLst/>
          </a:prstGeom>
        </p:spPr>
        <p:txBody>
          <a:bodyPr vert="horz" wrap="square" lIns="0" tIns="165735" rIns="0" bIns="0" rtlCol="0">
            <a:spAutoFit/>
          </a:bodyPr>
          <a:lstStyle/>
          <a:p>
            <a:r>
              <a:rPr lang="en-IN" sz="1600" dirty="0"/>
              <a:t>Among those Japanese users utilizing one of the country’s many community marketplace apps, 94% were found to be using this portal. The business pitch adopted by </a:t>
            </a:r>
            <a:r>
              <a:rPr lang="en-IN" sz="1600" spc="-35" dirty="0"/>
              <a:t>Retailx </a:t>
            </a:r>
            <a:r>
              <a:rPr lang="en-IN" sz="1600" dirty="0"/>
              <a:t>for its mobile app is “</a:t>
            </a:r>
            <a:r>
              <a:rPr lang="en-IN" sz="1600" spc="-35" dirty="0"/>
              <a:t>Retailx</a:t>
            </a:r>
            <a:r>
              <a:rPr lang="en-IN" sz="1600" dirty="0"/>
              <a:t>, The Selling App.”</a:t>
            </a:r>
          </a:p>
          <a:p>
            <a:endParaRPr lang="en-IN" sz="1600" dirty="0"/>
          </a:p>
          <a:p>
            <a:r>
              <a:rPr lang="en-IN" sz="1600" spc="-35" dirty="0"/>
              <a:t>Retailx </a:t>
            </a:r>
            <a:r>
              <a:rPr lang="en-IN" sz="1600" dirty="0"/>
              <a:t>organized a challenge in which they published some of the products information. Data is available for approximately 1.4 million products. In this competition, </a:t>
            </a:r>
            <a:r>
              <a:rPr lang="en-IN" sz="1600" spc="-35" dirty="0"/>
              <a:t>Retailx is</a:t>
            </a:r>
            <a:r>
              <a:rPr lang="en-IN" sz="1600" dirty="0"/>
              <a:t> challenging you to build an algorithm that automatically suggests the right product prices. You’ll be provided user-inputted text descriptions of their products, including details like product category name, brand name, and item condition.</a:t>
            </a:r>
          </a:p>
          <a:p>
            <a:endParaRPr lang="en-IN" sz="1600" dirty="0"/>
          </a:p>
          <a:p>
            <a:r>
              <a:rPr lang="en-IN" sz="1600" dirty="0"/>
              <a:t>Retailx would like to put the best model into production and suggest users the realistic price along with the real time comparison, whenever any new item is getting uploaded for the sale.</a:t>
            </a:r>
          </a:p>
        </p:txBody>
      </p:sp>
    </p:spTree>
    <p:extLst>
      <p:ext uri="{BB962C8B-B14F-4D97-AF65-F5344CB8AC3E}">
        <p14:creationId xmlns:p14="http://schemas.microsoft.com/office/powerpoint/2010/main" val="62828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9348" y="211632"/>
            <a:ext cx="2538095" cy="391160"/>
          </a:xfrm>
          <a:prstGeom prst="rect">
            <a:avLst/>
          </a:prstGeom>
        </p:spPr>
        <p:txBody>
          <a:bodyPr vert="horz" wrap="square" lIns="0" tIns="12700" rIns="0" bIns="0" rtlCol="0">
            <a:spAutoFit/>
          </a:bodyPr>
          <a:lstStyle/>
          <a:p>
            <a:pPr marL="12700">
              <a:lnSpc>
                <a:spcPct val="100000"/>
              </a:lnSpc>
              <a:spcBef>
                <a:spcPts val="100"/>
              </a:spcBef>
            </a:pPr>
            <a:r>
              <a:rPr sz="2400" spc="85" dirty="0"/>
              <a:t>Log</a:t>
            </a:r>
            <a:r>
              <a:rPr sz="2400" spc="-180" dirty="0"/>
              <a:t> </a:t>
            </a:r>
            <a:r>
              <a:rPr sz="2400" spc="-60" dirty="0"/>
              <a:t>transformation</a:t>
            </a:r>
            <a:endParaRPr sz="2400"/>
          </a:p>
        </p:txBody>
      </p:sp>
      <p:sp>
        <p:nvSpPr>
          <p:cNvPr id="3" name="object 3"/>
          <p:cNvSpPr/>
          <p:nvPr/>
        </p:nvSpPr>
        <p:spPr>
          <a:xfrm>
            <a:off x="318664" y="174637"/>
            <a:ext cx="489824" cy="485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0799" y="1524126"/>
            <a:ext cx="3879917" cy="239794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005265" y="1524149"/>
            <a:ext cx="3879917" cy="239794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449241" y="2713194"/>
            <a:ext cx="490220" cy="325120"/>
          </a:xfrm>
          <a:custGeom>
            <a:avLst/>
            <a:gdLst/>
            <a:ahLst/>
            <a:cxnLst/>
            <a:rect l="l" t="t" r="r" b="b"/>
            <a:pathLst>
              <a:path w="490220" h="325119">
                <a:moveTo>
                  <a:pt x="327599" y="324599"/>
                </a:moveTo>
                <a:lnTo>
                  <a:pt x="327599" y="243449"/>
                </a:lnTo>
                <a:lnTo>
                  <a:pt x="0" y="243449"/>
                </a:lnTo>
                <a:lnTo>
                  <a:pt x="0" y="81149"/>
                </a:lnTo>
                <a:lnTo>
                  <a:pt x="327599" y="81149"/>
                </a:lnTo>
                <a:lnTo>
                  <a:pt x="327599" y="0"/>
                </a:lnTo>
                <a:lnTo>
                  <a:pt x="489899" y="162299"/>
                </a:lnTo>
                <a:lnTo>
                  <a:pt x="327599" y="324599"/>
                </a:lnTo>
                <a:close/>
              </a:path>
            </a:pathLst>
          </a:custGeom>
          <a:solidFill>
            <a:srgbClr val="CFE1F2"/>
          </a:solidFill>
        </p:spPr>
        <p:txBody>
          <a:bodyPr wrap="square" lIns="0" tIns="0" rIns="0" bIns="0" rtlCol="0"/>
          <a:lstStyle/>
          <a:p>
            <a:endParaRPr/>
          </a:p>
        </p:txBody>
      </p:sp>
      <p:sp>
        <p:nvSpPr>
          <p:cNvPr id="7" name="object 7"/>
          <p:cNvSpPr/>
          <p:nvPr/>
        </p:nvSpPr>
        <p:spPr>
          <a:xfrm>
            <a:off x="4449241" y="2713194"/>
            <a:ext cx="490220" cy="325120"/>
          </a:xfrm>
          <a:custGeom>
            <a:avLst/>
            <a:gdLst/>
            <a:ahLst/>
            <a:cxnLst/>
            <a:rect l="l" t="t" r="r" b="b"/>
            <a:pathLst>
              <a:path w="490220" h="325119">
                <a:moveTo>
                  <a:pt x="0" y="81149"/>
                </a:moveTo>
                <a:lnTo>
                  <a:pt x="327599" y="81149"/>
                </a:lnTo>
                <a:lnTo>
                  <a:pt x="327599" y="0"/>
                </a:lnTo>
                <a:lnTo>
                  <a:pt x="489899" y="162299"/>
                </a:lnTo>
                <a:lnTo>
                  <a:pt x="327599" y="324599"/>
                </a:lnTo>
                <a:lnTo>
                  <a:pt x="327599" y="243449"/>
                </a:lnTo>
                <a:lnTo>
                  <a:pt x="0" y="243449"/>
                </a:lnTo>
                <a:lnTo>
                  <a:pt x="0" y="81149"/>
                </a:lnTo>
                <a:close/>
              </a:path>
            </a:pathLst>
          </a:custGeom>
          <a:ln w="9524">
            <a:solidFill>
              <a:srgbClr val="1C4487"/>
            </a:solidFill>
          </a:ln>
        </p:spPr>
        <p:txBody>
          <a:bodyPr wrap="square" lIns="0" tIns="0" rIns="0" bIns="0" rtlCol="0"/>
          <a:lstStyle/>
          <a:p>
            <a:endParaRPr/>
          </a:p>
        </p:txBody>
      </p:sp>
      <p:sp>
        <p:nvSpPr>
          <p:cNvPr id="8" name="object 8"/>
          <p:cNvSpPr txBox="1"/>
          <p:nvPr/>
        </p:nvSpPr>
        <p:spPr>
          <a:xfrm>
            <a:off x="1075510" y="4166164"/>
            <a:ext cx="2969979"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Histogram of </a:t>
            </a:r>
            <a:r>
              <a:rPr lang="en-IN" sz="1200" b="1" dirty="0">
                <a:latin typeface="Arial"/>
                <a:cs typeface="Arial"/>
              </a:rPr>
              <a:t>price distribution</a:t>
            </a:r>
            <a:endParaRPr sz="1200" b="1" dirty="0">
              <a:latin typeface="Arial"/>
              <a:cs typeface="Arial"/>
            </a:endParaRPr>
          </a:p>
        </p:txBody>
      </p:sp>
      <p:sp>
        <p:nvSpPr>
          <p:cNvPr id="9" name="object 9"/>
          <p:cNvSpPr txBox="1"/>
          <p:nvPr/>
        </p:nvSpPr>
        <p:spPr>
          <a:xfrm>
            <a:off x="4939461" y="4169867"/>
            <a:ext cx="4005580" cy="221664"/>
          </a:xfrm>
          <a:prstGeom prst="rect">
            <a:avLst/>
          </a:prstGeom>
        </p:spPr>
        <p:txBody>
          <a:bodyPr vert="horz" wrap="square" lIns="0" tIns="22860" rIns="0" bIns="0" rtlCol="0">
            <a:spAutoFit/>
          </a:bodyPr>
          <a:lstStyle/>
          <a:p>
            <a:pPr marL="295910" marR="5080" indent="-283845">
              <a:lnSpc>
                <a:spcPts val="1650"/>
              </a:lnSpc>
              <a:spcBef>
                <a:spcPts val="180"/>
              </a:spcBef>
            </a:pPr>
            <a:r>
              <a:rPr sz="1200" b="1" spc="-5" dirty="0">
                <a:latin typeface="Arial"/>
                <a:cs typeface="Arial"/>
              </a:rPr>
              <a:t>Histogram of </a:t>
            </a:r>
            <a:r>
              <a:rPr lang="en-IN" sz="1200" b="1" dirty="0">
                <a:latin typeface="Arial"/>
                <a:cs typeface="Arial"/>
              </a:rPr>
              <a:t>price distribution </a:t>
            </a:r>
            <a:r>
              <a:rPr sz="1200" b="1" dirty="0">
                <a:latin typeface="Arial"/>
                <a:cs typeface="Arial"/>
              </a:rPr>
              <a:t>smoothed </a:t>
            </a:r>
            <a:r>
              <a:rPr sz="1200" b="1" spc="-5" dirty="0">
                <a:latin typeface="Arial"/>
                <a:cs typeface="Arial"/>
              </a:rPr>
              <a:t>by</a:t>
            </a:r>
            <a:r>
              <a:rPr sz="1200" b="1" spc="-35" dirty="0">
                <a:latin typeface="Arial"/>
                <a:cs typeface="Arial"/>
              </a:rPr>
              <a:t> </a:t>
            </a:r>
            <a:r>
              <a:rPr sz="1200" b="1" spc="-5" dirty="0">
                <a:latin typeface="Arial"/>
                <a:cs typeface="Arial"/>
              </a:rPr>
              <a:t>log(1+x)</a:t>
            </a:r>
            <a:endParaRPr sz="1200" b="1" dirty="0">
              <a:latin typeface="Arial"/>
              <a:cs typeface="Arial"/>
            </a:endParaRPr>
          </a:p>
        </p:txBody>
      </p:sp>
      <p:sp>
        <p:nvSpPr>
          <p:cNvPr id="10" name="object 10"/>
          <p:cNvSpPr txBox="1"/>
          <p:nvPr/>
        </p:nvSpPr>
        <p:spPr>
          <a:xfrm>
            <a:off x="467899" y="745204"/>
            <a:ext cx="35775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Smoothing long-tailed data with</a:t>
            </a:r>
            <a:r>
              <a:rPr sz="1800" spc="-85" dirty="0">
                <a:latin typeface="Arial"/>
                <a:cs typeface="Arial"/>
              </a:rPr>
              <a:t> </a:t>
            </a:r>
            <a:r>
              <a:rPr sz="1800" spc="-5" dirty="0">
                <a:latin typeface="Arial"/>
                <a:cs typeface="Arial"/>
              </a:rPr>
              <a:t>log</a:t>
            </a:r>
            <a:endParaRPr sz="1800">
              <a:latin typeface="Arial"/>
              <a:cs typeface="Arial"/>
            </a:endParaRPr>
          </a:p>
        </p:txBody>
      </p:sp>
      <p:pic>
        <p:nvPicPr>
          <p:cNvPr id="11" name="Content Placeholder 3" descr="Capture132.PNG">
            <a:extLst>
              <a:ext uri="{FF2B5EF4-FFF2-40B4-BE49-F238E27FC236}">
                <a16:creationId xmlns:a16="http://schemas.microsoft.com/office/drawing/2014/main" id="{4F083141-5AA8-4D01-8C2E-48A5F9A68882}"/>
              </a:ext>
            </a:extLst>
          </p:cNvPr>
          <p:cNvPicPr>
            <a:picLocks noChangeAspect="1"/>
          </p:cNvPicPr>
          <p:nvPr/>
        </p:nvPicPr>
        <p:blipFill>
          <a:blip r:embed="rId5"/>
          <a:stretch>
            <a:fillRect/>
          </a:stretch>
        </p:blipFill>
        <p:spPr>
          <a:xfrm>
            <a:off x="105841" y="1054708"/>
            <a:ext cx="4343400" cy="3034082"/>
          </a:xfrm>
          <a:prstGeom prst="rect">
            <a:avLst/>
          </a:prstGeom>
        </p:spPr>
      </p:pic>
      <p:pic>
        <p:nvPicPr>
          <p:cNvPr id="12" name="Content Placeholder 3" descr="Capture142.PNG">
            <a:extLst>
              <a:ext uri="{FF2B5EF4-FFF2-40B4-BE49-F238E27FC236}">
                <a16:creationId xmlns:a16="http://schemas.microsoft.com/office/drawing/2014/main" id="{07A3A7A5-054F-43C5-9E62-9FD98FADE9F3}"/>
              </a:ext>
            </a:extLst>
          </p:cNvPr>
          <p:cNvPicPr>
            <a:picLocks noChangeAspect="1"/>
          </p:cNvPicPr>
          <p:nvPr/>
        </p:nvPicPr>
        <p:blipFill>
          <a:blip r:embed="rId6"/>
          <a:stretch>
            <a:fillRect/>
          </a:stretch>
        </p:blipFill>
        <p:spPr>
          <a:xfrm>
            <a:off x="4449241" y="1054709"/>
            <a:ext cx="4495800" cy="303408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899" y="211632"/>
            <a:ext cx="8265159" cy="1208405"/>
          </a:xfrm>
          <a:prstGeom prst="rect">
            <a:avLst/>
          </a:prstGeom>
        </p:spPr>
        <p:txBody>
          <a:bodyPr vert="horz" wrap="square" lIns="0" tIns="12700" rIns="0" bIns="0" rtlCol="0">
            <a:spAutoFit/>
          </a:bodyPr>
          <a:lstStyle/>
          <a:p>
            <a:pPr marL="363855">
              <a:lnSpc>
                <a:spcPct val="100000"/>
              </a:lnSpc>
              <a:spcBef>
                <a:spcPts val="100"/>
              </a:spcBef>
            </a:pPr>
            <a:r>
              <a:rPr sz="2400" spc="85" dirty="0"/>
              <a:t>Log</a:t>
            </a:r>
            <a:r>
              <a:rPr sz="2400" spc="-110" dirty="0"/>
              <a:t> </a:t>
            </a:r>
            <a:r>
              <a:rPr sz="2400" spc="-60" dirty="0"/>
              <a:t>transformation</a:t>
            </a:r>
            <a:endParaRPr sz="2400"/>
          </a:p>
          <a:p>
            <a:pPr marL="12700" marR="5080">
              <a:lnSpc>
                <a:spcPct val="136600"/>
              </a:lnSpc>
              <a:spcBef>
                <a:spcPts val="530"/>
              </a:spcBef>
            </a:pPr>
            <a:r>
              <a:rPr sz="1800" spc="-5" dirty="0">
                <a:solidFill>
                  <a:srgbClr val="000000"/>
                </a:solidFill>
                <a:latin typeface="Arial"/>
                <a:cs typeface="Arial"/>
              </a:rPr>
              <a:t>Compresses the </a:t>
            </a:r>
            <a:r>
              <a:rPr sz="1800" dirty="0">
                <a:solidFill>
                  <a:srgbClr val="000000"/>
                </a:solidFill>
                <a:latin typeface="Arial"/>
                <a:cs typeface="Arial"/>
              </a:rPr>
              <a:t>range </a:t>
            </a:r>
            <a:r>
              <a:rPr sz="1800" spc="-5" dirty="0">
                <a:solidFill>
                  <a:srgbClr val="000000"/>
                </a:solidFill>
                <a:latin typeface="Arial"/>
                <a:cs typeface="Arial"/>
              </a:rPr>
              <a:t>of large numbers and expand the </a:t>
            </a:r>
            <a:r>
              <a:rPr sz="1800" dirty="0">
                <a:solidFill>
                  <a:srgbClr val="000000"/>
                </a:solidFill>
                <a:latin typeface="Arial"/>
                <a:cs typeface="Arial"/>
              </a:rPr>
              <a:t>range </a:t>
            </a:r>
            <a:r>
              <a:rPr sz="1800" spc="-5" dirty="0">
                <a:solidFill>
                  <a:srgbClr val="000000"/>
                </a:solidFill>
                <a:latin typeface="Arial"/>
                <a:cs typeface="Arial"/>
              </a:rPr>
              <a:t>of </a:t>
            </a:r>
            <a:r>
              <a:rPr sz="1800" dirty="0">
                <a:solidFill>
                  <a:srgbClr val="000000"/>
                </a:solidFill>
                <a:latin typeface="Arial"/>
                <a:cs typeface="Arial"/>
              </a:rPr>
              <a:t>small </a:t>
            </a:r>
            <a:r>
              <a:rPr sz="1800" spc="-5" dirty="0">
                <a:solidFill>
                  <a:srgbClr val="000000"/>
                </a:solidFill>
                <a:latin typeface="Arial"/>
                <a:cs typeface="Arial"/>
              </a:rPr>
              <a:t>numbers.  Eg. The larger </a:t>
            </a:r>
            <a:r>
              <a:rPr sz="1800" dirty="0">
                <a:solidFill>
                  <a:srgbClr val="000000"/>
                </a:solidFill>
                <a:latin typeface="Arial"/>
                <a:cs typeface="Arial"/>
              </a:rPr>
              <a:t>x </a:t>
            </a:r>
            <a:r>
              <a:rPr sz="1800" spc="-5" dirty="0">
                <a:solidFill>
                  <a:srgbClr val="000000"/>
                </a:solidFill>
                <a:latin typeface="Arial"/>
                <a:cs typeface="Arial"/>
              </a:rPr>
              <a:t>is, the </a:t>
            </a:r>
            <a:r>
              <a:rPr sz="1800" dirty="0">
                <a:solidFill>
                  <a:srgbClr val="000000"/>
                </a:solidFill>
                <a:latin typeface="Arial"/>
                <a:cs typeface="Arial"/>
              </a:rPr>
              <a:t>slower </a:t>
            </a:r>
            <a:r>
              <a:rPr sz="1800" spc="-5" dirty="0">
                <a:solidFill>
                  <a:srgbClr val="000000"/>
                </a:solidFill>
                <a:latin typeface="Arial"/>
                <a:cs typeface="Arial"/>
              </a:rPr>
              <a:t>log(x)</a:t>
            </a:r>
            <a:r>
              <a:rPr sz="1800" spc="-30" dirty="0">
                <a:solidFill>
                  <a:srgbClr val="000000"/>
                </a:solidFill>
                <a:latin typeface="Arial"/>
                <a:cs typeface="Arial"/>
              </a:rPr>
              <a:t> </a:t>
            </a:r>
            <a:r>
              <a:rPr sz="1800" spc="-5" dirty="0">
                <a:solidFill>
                  <a:srgbClr val="000000"/>
                </a:solidFill>
                <a:latin typeface="Arial"/>
                <a:cs typeface="Arial"/>
              </a:rPr>
              <a:t>increments.</a:t>
            </a:r>
            <a:endParaRPr sz="1800">
              <a:latin typeface="Arial"/>
              <a:cs typeface="Arial"/>
            </a:endParaRPr>
          </a:p>
        </p:txBody>
      </p:sp>
      <p:sp>
        <p:nvSpPr>
          <p:cNvPr id="3" name="object 3"/>
          <p:cNvSpPr/>
          <p:nvPr/>
        </p:nvSpPr>
        <p:spPr>
          <a:xfrm>
            <a:off x="318664" y="174637"/>
            <a:ext cx="489824" cy="485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239675" y="1693483"/>
            <a:ext cx="875126" cy="325631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8058" y="1678396"/>
            <a:ext cx="2150020" cy="325631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718078" y="3296169"/>
            <a:ext cx="490220" cy="325120"/>
          </a:xfrm>
          <a:custGeom>
            <a:avLst/>
            <a:gdLst/>
            <a:ahLst/>
            <a:cxnLst/>
            <a:rect l="l" t="t" r="r" b="b"/>
            <a:pathLst>
              <a:path w="490220" h="325120">
                <a:moveTo>
                  <a:pt x="327599" y="324599"/>
                </a:moveTo>
                <a:lnTo>
                  <a:pt x="327599" y="243449"/>
                </a:lnTo>
                <a:lnTo>
                  <a:pt x="0" y="243449"/>
                </a:lnTo>
                <a:lnTo>
                  <a:pt x="0" y="81149"/>
                </a:lnTo>
                <a:lnTo>
                  <a:pt x="327599" y="81149"/>
                </a:lnTo>
                <a:lnTo>
                  <a:pt x="327599" y="0"/>
                </a:lnTo>
                <a:lnTo>
                  <a:pt x="489899" y="162299"/>
                </a:lnTo>
                <a:lnTo>
                  <a:pt x="327599" y="324599"/>
                </a:lnTo>
                <a:close/>
              </a:path>
            </a:pathLst>
          </a:custGeom>
          <a:solidFill>
            <a:srgbClr val="CFE1F2"/>
          </a:solidFill>
        </p:spPr>
        <p:txBody>
          <a:bodyPr wrap="square" lIns="0" tIns="0" rIns="0" bIns="0" rtlCol="0"/>
          <a:lstStyle/>
          <a:p>
            <a:endParaRPr/>
          </a:p>
        </p:txBody>
      </p:sp>
      <p:sp>
        <p:nvSpPr>
          <p:cNvPr id="7" name="object 7"/>
          <p:cNvSpPr/>
          <p:nvPr/>
        </p:nvSpPr>
        <p:spPr>
          <a:xfrm>
            <a:off x="2718078" y="3321642"/>
            <a:ext cx="490220" cy="325120"/>
          </a:xfrm>
          <a:custGeom>
            <a:avLst/>
            <a:gdLst/>
            <a:ahLst/>
            <a:cxnLst/>
            <a:rect l="l" t="t" r="r" b="b"/>
            <a:pathLst>
              <a:path w="490220" h="325120">
                <a:moveTo>
                  <a:pt x="0" y="81149"/>
                </a:moveTo>
                <a:lnTo>
                  <a:pt x="327599" y="81149"/>
                </a:lnTo>
                <a:lnTo>
                  <a:pt x="327599" y="0"/>
                </a:lnTo>
                <a:lnTo>
                  <a:pt x="489899" y="162299"/>
                </a:lnTo>
                <a:lnTo>
                  <a:pt x="327599" y="324599"/>
                </a:lnTo>
                <a:lnTo>
                  <a:pt x="327599" y="243449"/>
                </a:lnTo>
                <a:lnTo>
                  <a:pt x="0" y="243449"/>
                </a:lnTo>
                <a:lnTo>
                  <a:pt x="0" y="81149"/>
                </a:lnTo>
                <a:close/>
              </a:path>
            </a:pathLst>
          </a:custGeom>
          <a:ln w="9524">
            <a:solidFill>
              <a:srgbClr val="1C4487"/>
            </a:solidFill>
          </a:ln>
        </p:spPr>
        <p:txBody>
          <a:bodyPr wrap="square" lIns="0" tIns="0" rIns="0" bIns="0" rtlCol="0"/>
          <a:lstStyle/>
          <a:p>
            <a:endParaRPr/>
          </a:p>
        </p:txBody>
      </p:sp>
      <p:pic>
        <p:nvPicPr>
          <p:cNvPr id="8" name="Content Placeholder 3" descr="Capture142.PNG">
            <a:extLst>
              <a:ext uri="{FF2B5EF4-FFF2-40B4-BE49-F238E27FC236}">
                <a16:creationId xmlns:a16="http://schemas.microsoft.com/office/drawing/2014/main" id="{9DC3E299-3D0E-400E-80E2-3DC4D1506CAB}"/>
              </a:ext>
            </a:extLst>
          </p:cNvPr>
          <p:cNvPicPr>
            <a:picLocks noChangeAspect="1"/>
          </p:cNvPicPr>
          <p:nvPr/>
        </p:nvPicPr>
        <p:blipFill>
          <a:blip r:embed="rId5"/>
          <a:stretch>
            <a:fillRect/>
          </a:stretch>
        </p:blipFill>
        <p:spPr>
          <a:xfrm>
            <a:off x="4295527" y="1606908"/>
            <a:ext cx="4848473" cy="334289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899" y="211632"/>
            <a:ext cx="995680" cy="391160"/>
          </a:xfrm>
          <a:prstGeom prst="rect">
            <a:avLst/>
          </a:prstGeom>
        </p:spPr>
        <p:txBody>
          <a:bodyPr vert="horz" wrap="square" lIns="0" tIns="12700" rIns="0" bIns="0" rtlCol="0">
            <a:spAutoFit/>
          </a:bodyPr>
          <a:lstStyle/>
          <a:p>
            <a:pPr marL="12700">
              <a:lnSpc>
                <a:spcPct val="100000"/>
              </a:lnSpc>
              <a:spcBef>
                <a:spcPts val="100"/>
              </a:spcBef>
            </a:pPr>
            <a:r>
              <a:rPr sz="2400" spc="15" dirty="0"/>
              <a:t>Scaling</a:t>
            </a:r>
            <a:endParaRPr sz="2400"/>
          </a:p>
        </p:txBody>
      </p:sp>
      <p:sp>
        <p:nvSpPr>
          <p:cNvPr id="3" name="object 3"/>
          <p:cNvSpPr txBox="1"/>
          <p:nvPr/>
        </p:nvSpPr>
        <p:spPr>
          <a:xfrm>
            <a:off x="558423" y="767049"/>
            <a:ext cx="8028940" cy="2870200"/>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sz="1800" dirty="0">
                <a:latin typeface="Arial"/>
                <a:cs typeface="Arial"/>
              </a:rPr>
              <a:t>Models </a:t>
            </a:r>
            <a:r>
              <a:rPr sz="1800" spc="-5" dirty="0">
                <a:latin typeface="Arial"/>
                <a:cs typeface="Arial"/>
              </a:rPr>
              <a:t>that are </a:t>
            </a:r>
            <a:r>
              <a:rPr sz="1800" dirty="0">
                <a:latin typeface="Arial"/>
                <a:cs typeface="Arial"/>
              </a:rPr>
              <a:t>smooth </a:t>
            </a:r>
            <a:r>
              <a:rPr sz="1800" spc="-5" dirty="0">
                <a:latin typeface="Arial"/>
                <a:cs typeface="Arial"/>
              </a:rPr>
              <a:t>functions of input features are </a:t>
            </a:r>
            <a:r>
              <a:rPr sz="1800" dirty="0">
                <a:latin typeface="Arial"/>
                <a:cs typeface="Arial"/>
              </a:rPr>
              <a:t>sensitive </a:t>
            </a:r>
            <a:r>
              <a:rPr sz="1800" spc="-5" dirty="0">
                <a:latin typeface="Arial"/>
                <a:cs typeface="Arial"/>
              </a:rPr>
              <a:t>to the </a:t>
            </a:r>
            <a:r>
              <a:rPr sz="1800" dirty="0">
                <a:latin typeface="Arial"/>
                <a:cs typeface="Arial"/>
              </a:rPr>
              <a:t>scale  </a:t>
            </a:r>
            <a:r>
              <a:rPr sz="1800" spc="-5" dirty="0">
                <a:latin typeface="Arial"/>
                <a:cs typeface="Arial"/>
              </a:rPr>
              <a:t>of the input </a:t>
            </a:r>
            <a:r>
              <a:rPr sz="1800" dirty="0">
                <a:latin typeface="Arial"/>
                <a:cs typeface="Arial"/>
              </a:rPr>
              <a:t>(eg. </a:t>
            </a:r>
            <a:r>
              <a:rPr sz="1800" spc="-5" dirty="0">
                <a:latin typeface="Arial"/>
                <a:cs typeface="Arial"/>
              </a:rPr>
              <a:t>Linear</a:t>
            </a:r>
            <a:r>
              <a:rPr sz="1800" spc="-20" dirty="0">
                <a:latin typeface="Arial"/>
                <a:cs typeface="Arial"/>
              </a:rPr>
              <a:t> </a:t>
            </a:r>
            <a:r>
              <a:rPr sz="1800" spc="-5" dirty="0">
                <a:latin typeface="Arial"/>
                <a:cs typeface="Arial"/>
              </a:rPr>
              <a:t>Regression)</a:t>
            </a:r>
            <a:endParaRPr sz="1800">
              <a:latin typeface="Arial"/>
              <a:cs typeface="Arial"/>
            </a:endParaRPr>
          </a:p>
          <a:p>
            <a:pPr marL="379095" marR="899794" indent="-366395">
              <a:lnSpc>
                <a:spcPct val="136600"/>
              </a:lnSpc>
              <a:spcBef>
                <a:spcPts val="325"/>
              </a:spcBef>
              <a:buChar char="●"/>
              <a:tabLst>
                <a:tab pos="379095" algn="l"/>
                <a:tab pos="379730" algn="l"/>
              </a:tabLst>
            </a:pPr>
            <a:r>
              <a:rPr sz="1800" spc="-5" dirty="0">
                <a:latin typeface="Arial"/>
                <a:cs typeface="Arial"/>
              </a:rPr>
              <a:t>Scale numerical </a:t>
            </a:r>
            <a:r>
              <a:rPr sz="1800" dirty="0">
                <a:latin typeface="Arial"/>
                <a:cs typeface="Arial"/>
              </a:rPr>
              <a:t>variables </a:t>
            </a:r>
            <a:r>
              <a:rPr sz="1800" spc="-5" dirty="0">
                <a:latin typeface="Arial"/>
                <a:cs typeface="Arial"/>
              </a:rPr>
              <a:t>into </a:t>
            </a:r>
            <a:r>
              <a:rPr sz="1800" dirty="0">
                <a:latin typeface="Arial"/>
                <a:cs typeface="Arial"/>
              </a:rPr>
              <a:t>a certain range, </a:t>
            </a:r>
            <a:r>
              <a:rPr sz="1800" spc="-5" dirty="0">
                <a:latin typeface="Arial"/>
                <a:cs typeface="Arial"/>
              </a:rPr>
              <a:t>dividing </a:t>
            </a:r>
            <a:r>
              <a:rPr sz="1800" dirty="0">
                <a:latin typeface="Arial"/>
                <a:cs typeface="Arial"/>
              </a:rPr>
              <a:t>values </a:t>
            </a:r>
            <a:r>
              <a:rPr sz="1800" spc="-5" dirty="0">
                <a:latin typeface="Arial"/>
                <a:cs typeface="Arial"/>
              </a:rPr>
              <a:t>by </a:t>
            </a:r>
            <a:r>
              <a:rPr sz="1800" dirty="0">
                <a:latin typeface="Arial"/>
                <a:cs typeface="Arial"/>
              </a:rPr>
              <a:t>a  </a:t>
            </a:r>
            <a:r>
              <a:rPr sz="1800" spc="-5" dirty="0">
                <a:latin typeface="Arial"/>
                <a:cs typeface="Arial"/>
              </a:rPr>
              <a:t>normalization </a:t>
            </a:r>
            <a:r>
              <a:rPr sz="1800" dirty="0">
                <a:latin typeface="Arial"/>
                <a:cs typeface="Arial"/>
              </a:rPr>
              <a:t>constant (no changes </a:t>
            </a:r>
            <a:r>
              <a:rPr sz="1800" spc="-5" dirty="0">
                <a:latin typeface="Arial"/>
                <a:cs typeface="Arial"/>
              </a:rPr>
              <a:t>in </a:t>
            </a:r>
            <a:r>
              <a:rPr sz="1800" dirty="0">
                <a:latin typeface="Arial"/>
                <a:cs typeface="Arial"/>
              </a:rPr>
              <a:t>single-feature</a:t>
            </a:r>
            <a:r>
              <a:rPr sz="1800" spc="-80" dirty="0">
                <a:latin typeface="Arial"/>
                <a:cs typeface="Arial"/>
              </a:rPr>
              <a:t> </a:t>
            </a:r>
            <a:r>
              <a:rPr sz="1800" spc="-5" dirty="0">
                <a:latin typeface="Arial"/>
                <a:cs typeface="Arial"/>
              </a:rPr>
              <a:t>distribution)</a:t>
            </a:r>
            <a:endParaRPr sz="1800">
              <a:latin typeface="Arial"/>
              <a:cs typeface="Arial"/>
            </a:endParaRPr>
          </a:p>
          <a:p>
            <a:pPr marL="379095" indent="-366395">
              <a:lnSpc>
                <a:spcPct val="100000"/>
              </a:lnSpc>
              <a:spcBef>
                <a:spcPts val="1565"/>
              </a:spcBef>
              <a:buChar char="●"/>
              <a:tabLst>
                <a:tab pos="379095" algn="l"/>
                <a:tab pos="379730" algn="l"/>
              </a:tabLst>
            </a:pPr>
            <a:r>
              <a:rPr sz="1800" spc="-5" dirty="0">
                <a:latin typeface="Arial"/>
                <a:cs typeface="Arial"/>
              </a:rPr>
              <a:t>Popular</a:t>
            </a:r>
            <a:r>
              <a:rPr sz="1800" spc="-15" dirty="0">
                <a:latin typeface="Arial"/>
                <a:cs typeface="Arial"/>
              </a:rPr>
              <a:t> </a:t>
            </a:r>
            <a:r>
              <a:rPr sz="1800" spc="-5" dirty="0">
                <a:latin typeface="Arial"/>
                <a:cs typeface="Arial"/>
              </a:rPr>
              <a:t>techniques</a:t>
            </a:r>
            <a:endParaRPr sz="1800">
              <a:latin typeface="Arial"/>
              <a:cs typeface="Arial"/>
            </a:endParaRPr>
          </a:p>
          <a:p>
            <a:pPr marL="836294" lvl="1" indent="-366395">
              <a:lnSpc>
                <a:spcPct val="100000"/>
              </a:lnSpc>
              <a:spcBef>
                <a:spcPts val="1590"/>
              </a:spcBef>
              <a:buChar char="○"/>
              <a:tabLst>
                <a:tab pos="836294" algn="l"/>
                <a:tab pos="836930" algn="l"/>
              </a:tabLst>
            </a:pPr>
            <a:r>
              <a:rPr sz="1800" dirty="0">
                <a:latin typeface="Arial"/>
                <a:cs typeface="Arial"/>
              </a:rPr>
              <a:t>MinMax</a:t>
            </a:r>
            <a:r>
              <a:rPr sz="1800" spc="-10" dirty="0">
                <a:latin typeface="Arial"/>
                <a:cs typeface="Arial"/>
              </a:rPr>
              <a:t> </a:t>
            </a:r>
            <a:r>
              <a:rPr sz="1800" spc="-5" dirty="0">
                <a:latin typeface="Arial"/>
                <a:cs typeface="Arial"/>
              </a:rPr>
              <a:t>Scaling</a:t>
            </a:r>
            <a:endParaRPr sz="1800">
              <a:latin typeface="Arial"/>
              <a:cs typeface="Arial"/>
            </a:endParaRPr>
          </a:p>
          <a:p>
            <a:pPr marL="836294" lvl="1" indent="-366395">
              <a:lnSpc>
                <a:spcPct val="100000"/>
              </a:lnSpc>
              <a:spcBef>
                <a:spcPts val="1590"/>
              </a:spcBef>
              <a:buChar char="○"/>
              <a:tabLst>
                <a:tab pos="836294" algn="l"/>
                <a:tab pos="836930" algn="l"/>
              </a:tabLst>
            </a:pPr>
            <a:r>
              <a:rPr sz="1800" spc="-5" dirty="0">
                <a:latin typeface="Arial"/>
                <a:cs typeface="Arial"/>
              </a:rPr>
              <a:t>Standard </a:t>
            </a:r>
            <a:r>
              <a:rPr sz="1800" dirty="0">
                <a:latin typeface="Arial"/>
                <a:cs typeface="Arial"/>
              </a:rPr>
              <a:t>(Z)</a:t>
            </a:r>
            <a:r>
              <a:rPr sz="1800" spc="-15" dirty="0">
                <a:latin typeface="Arial"/>
                <a:cs typeface="Arial"/>
              </a:rPr>
              <a:t> </a:t>
            </a:r>
            <a:r>
              <a:rPr sz="1800" spc="-5" dirty="0">
                <a:latin typeface="Arial"/>
                <a:cs typeface="Arial"/>
              </a:rPr>
              <a:t>Scaling</a:t>
            </a:r>
            <a:endParaRPr sz="18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9348" y="211632"/>
            <a:ext cx="2167255" cy="391160"/>
          </a:xfrm>
          <a:prstGeom prst="rect">
            <a:avLst/>
          </a:prstGeom>
        </p:spPr>
        <p:txBody>
          <a:bodyPr vert="horz" wrap="square" lIns="0" tIns="12700" rIns="0" bIns="0" rtlCol="0">
            <a:spAutoFit/>
          </a:bodyPr>
          <a:lstStyle/>
          <a:p>
            <a:pPr marL="12700">
              <a:lnSpc>
                <a:spcPct val="100000"/>
              </a:lnSpc>
              <a:spcBef>
                <a:spcPts val="100"/>
              </a:spcBef>
            </a:pPr>
            <a:r>
              <a:rPr sz="2400" spc="-25" dirty="0"/>
              <a:t>Min-max</a:t>
            </a:r>
            <a:r>
              <a:rPr sz="2400" spc="-145" dirty="0"/>
              <a:t> </a:t>
            </a:r>
            <a:r>
              <a:rPr sz="2400" dirty="0"/>
              <a:t>scaling</a:t>
            </a:r>
            <a:endParaRPr sz="2400"/>
          </a:p>
        </p:txBody>
      </p:sp>
      <p:sp>
        <p:nvSpPr>
          <p:cNvPr id="3" name="object 3"/>
          <p:cNvSpPr/>
          <p:nvPr/>
        </p:nvSpPr>
        <p:spPr>
          <a:xfrm>
            <a:off x="1402497" y="4399791"/>
            <a:ext cx="2100495" cy="42847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88189" y="1840196"/>
            <a:ext cx="3750945" cy="2978150"/>
          </a:xfrm>
          <a:custGeom>
            <a:avLst/>
            <a:gdLst/>
            <a:ahLst/>
            <a:cxnLst/>
            <a:rect l="l" t="t" r="r" b="b"/>
            <a:pathLst>
              <a:path w="3750945" h="2978150">
                <a:moveTo>
                  <a:pt x="0" y="0"/>
                </a:moveTo>
                <a:lnTo>
                  <a:pt x="3750892" y="0"/>
                </a:lnTo>
                <a:lnTo>
                  <a:pt x="3750892" y="2977794"/>
                </a:lnTo>
                <a:lnTo>
                  <a:pt x="0" y="2977794"/>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5088189" y="1840196"/>
            <a:ext cx="3750945" cy="2978150"/>
          </a:xfrm>
          <a:custGeom>
            <a:avLst/>
            <a:gdLst/>
            <a:ahLst/>
            <a:cxnLst/>
            <a:rect l="l" t="t" r="r" b="b"/>
            <a:pathLst>
              <a:path w="3750945" h="2978150">
                <a:moveTo>
                  <a:pt x="0" y="0"/>
                </a:moveTo>
                <a:lnTo>
                  <a:pt x="3750892" y="0"/>
                </a:lnTo>
                <a:lnTo>
                  <a:pt x="3750892" y="2977794"/>
                </a:lnTo>
                <a:lnTo>
                  <a:pt x="0" y="2977794"/>
                </a:lnTo>
                <a:lnTo>
                  <a:pt x="0" y="0"/>
                </a:lnTo>
                <a:close/>
              </a:path>
            </a:pathLst>
          </a:custGeom>
          <a:ln w="9524">
            <a:solidFill>
              <a:srgbClr val="424242"/>
            </a:solidFill>
          </a:ln>
        </p:spPr>
        <p:txBody>
          <a:bodyPr wrap="square" lIns="0" tIns="0" rIns="0" bIns="0" rtlCol="0"/>
          <a:lstStyle/>
          <a:p>
            <a:endParaRPr/>
          </a:p>
        </p:txBody>
      </p:sp>
      <p:sp>
        <p:nvSpPr>
          <p:cNvPr id="6" name="object 6"/>
          <p:cNvSpPr/>
          <p:nvPr/>
        </p:nvSpPr>
        <p:spPr>
          <a:xfrm>
            <a:off x="5173912" y="1872067"/>
            <a:ext cx="311785" cy="204470"/>
          </a:xfrm>
          <a:custGeom>
            <a:avLst/>
            <a:gdLst/>
            <a:ahLst/>
            <a:cxnLst/>
            <a:rect l="l" t="t" r="r" b="b"/>
            <a:pathLst>
              <a:path w="311785" h="204469">
                <a:moveTo>
                  <a:pt x="0" y="0"/>
                </a:moveTo>
                <a:lnTo>
                  <a:pt x="311323" y="0"/>
                </a:lnTo>
                <a:lnTo>
                  <a:pt x="311323" y="204337"/>
                </a:lnTo>
                <a:lnTo>
                  <a:pt x="0" y="204337"/>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5509921" y="1872067"/>
            <a:ext cx="0" cy="204470"/>
          </a:xfrm>
          <a:custGeom>
            <a:avLst/>
            <a:gdLst/>
            <a:ahLst/>
            <a:cxnLst/>
            <a:rect l="l" t="t" r="r" b="b"/>
            <a:pathLst>
              <a:path h="204469">
                <a:moveTo>
                  <a:pt x="0" y="0"/>
                </a:moveTo>
                <a:lnTo>
                  <a:pt x="0" y="204337"/>
                </a:lnTo>
              </a:path>
            </a:pathLst>
          </a:custGeom>
          <a:ln w="49370">
            <a:solidFill>
              <a:srgbClr val="FFFFFF"/>
            </a:solidFill>
          </a:ln>
        </p:spPr>
        <p:txBody>
          <a:bodyPr wrap="square" lIns="0" tIns="0" rIns="0" bIns="0" rtlCol="0"/>
          <a:lstStyle/>
          <a:p>
            <a:endParaRPr/>
          </a:p>
        </p:txBody>
      </p:sp>
      <p:sp>
        <p:nvSpPr>
          <p:cNvPr id="8" name="object 8"/>
          <p:cNvSpPr/>
          <p:nvPr/>
        </p:nvSpPr>
        <p:spPr>
          <a:xfrm>
            <a:off x="5534606" y="1872067"/>
            <a:ext cx="394970" cy="204470"/>
          </a:xfrm>
          <a:custGeom>
            <a:avLst/>
            <a:gdLst/>
            <a:ahLst/>
            <a:cxnLst/>
            <a:rect l="l" t="t" r="r" b="b"/>
            <a:pathLst>
              <a:path w="394970" h="204469">
                <a:moveTo>
                  <a:pt x="0" y="0"/>
                </a:moveTo>
                <a:lnTo>
                  <a:pt x="394880" y="0"/>
                </a:lnTo>
                <a:lnTo>
                  <a:pt x="394880" y="204337"/>
                </a:lnTo>
                <a:lnTo>
                  <a:pt x="0" y="204337"/>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5929486" y="1872067"/>
            <a:ext cx="671830" cy="204470"/>
          </a:xfrm>
          <a:custGeom>
            <a:avLst/>
            <a:gdLst/>
            <a:ahLst/>
            <a:cxnLst/>
            <a:rect l="l" t="t" r="r" b="b"/>
            <a:pathLst>
              <a:path w="671829" h="204469">
                <a:moveTo>
                  <a:pt x="0" y="0"/>
                </a:moveTo>
                <a:lnTo>
                  <a:pt x="671582" y="0"/>
                </a:lnTo>
                <a:lnTo>
                  <a:pt x="671582" y="204337"/>
                </a:lnTo>
                <a:lnTo>
                  <a:pt x="0" y="204337"/>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6601069" y="1872067"/>
            <a:ext cx="553085" cy="204470"/>
          </a:xfrm>
          <a:custGeom>
            <a:avLst/>
            <a:gdLst/>
            <a:ahLst/>
            <a:cxnLst/>
            <a:rect l="l" t="t" r="r" b="b"/>
            <a:pathLst>
              <a:path w="553084" h="204469">
                <a:moveTo>
                  <a:pt x="0" y="0"/>
                </a:moveTo>
                <a:lnTo>
                  <a:pt x="552801" y="0"/>
                </a:lnTo>
                <a:lnTo>
                  <a:pt x="552801" y="204337"/>
                </a:lnTo>
                <a:lnTo>
                  <a:pt x="0" y="204337"/>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7153870" y="1872067"/>
            <a:ext cx="1165860" cy="204470"/>
          </a:xfrm>
          <a:custGeom>
            <a:avLst/>
            <a:gdLst/>
            <a:ahLst/>
            <a:cxnLst/>
            <a:rect l="l" t="t" r="r" b="b"/>
            <a:pathLst>
              <a:path w="1165859" h="204469">
                <a:moveTo>
                  <a:pt x="0" y="0"/>
                </a:moveTo>
                <a:lnTo>
                  <a:pt x="1165543" y="0"/>
                </a:lnTo>
                <a:lnTo>
                  <a:pt x="1165543" y="204337"/>
                </a:lnTo>
                <a:lnTo>
                  <a:pt x="0" y="204337"/>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5173912" y="2081617"/>
            <a:ext cx="311785" cy="204470"/>
          </a:xfrm>
          <a:custGeom>
            <a:avLst/>
            <a:gdLst/>
            <a:ahLst/>
            <a:cxnLst/>
            <a:rect l="l" t="t" r="r" b="b"/>
            <a:pathLst>
              <a:path w="311785" h="204469">
                <a:moveTo>
                  <a:pt x="0" y="0"/>
                </a:moveTo>
                <a:lnTo>
                  <a:pt x="311323" y="0"/>
                </a:lnTo>
                <a:lnTo>
                  <a:pt x="311323" y="204337"/>
                </a:lnTo>
                <a:lnTo>
                  <a:pt x="0" y="204337"/>
                </a:lnTo>
                <a:lnTo>
                  <a:pt x="0" y="0"/>
                </a:lnTo>
                <a:close/>
              </a:path>
            </a:pathLst>
          </a:custGeom>
          <a:solidFill>
            <a:srgbClr val="FFFFFF"/>
          </a:solidFill>
        </p:spPr>
        <p:txBody>
          <a:bodyPr wrap="square" lIns="0" tIns="0" rIns="0" bIns="0" rtlCol="0"/>
          <a:lstStyle/>
          <a:p>
            <a:endParaRPr/>
          </a:p>
        </p:txBody>
      </p:sp>
      <p:sp>
        <p:nvSpPr>
          <p:cNvPr id="13" name="object 13"/>
          <p:cNvSpPr/>
          <p:nvPr/>
        </p:nvSpPr>
        <p:spPr>
          <a:xfrm>
            <a:off x="5485235" y="2081617"/>
            <a:ext cx="662305" cy="204470"/>
          </a:xfrm>
          <a:custGeom>
            <a:avLst/>
            <a:gdLst/>
            <a:ahLst/>
            <a:cxnLst/>
            <a:rect l="l" t="t" r="r" b="b"/>
            <a:pathLst>
              <a:path w="662304" h="204469">
                <a:moveTo>
                  <a:pt x="0" y="0"/>
                </a:moveTo>
                <a:lnTo>
                  <a:pt x="661777" y="0"/>
                </a:lnTo>
                <a:lnTo>
                  <a:pt x="661777" y="204337"/>
                </a:lnTo>
                <a:lnTo>
                  <a:pt x="0" y="204337"/>
                </a:lnTo>
                <a:lnTo>
                  <a:pt x="0" y="0"/>
                </a:lnTo>
                <a:close/>
              </a:path>
            </a:pathLst>
          </a:custGeom>
          <a:solidFill>
            <a:srgbClr val="FFFFFF"/>
          </a:solidFill>
        </p:spPr>
        <p:txBody>
          <a:bodyPr wrap="square" lIns="0" tIns="0" rIns="0" bIns="0" rtlCol="0"/>
          <a:lstStyle/>
          <a:p>
            <a:endParaRPr/>
          </a:p>
        </p:txBody>
      </p:sp>
      <p:sp>
        <p:nvSpPr>
          <p:cNvPr id="14" name="object 14"/>
          <p:cNvSpPr/>
          <p:nvPr/>
        </p:nvSpPr>
        <p:spPr>
          <a:xfrm>
            <a:off x="6147013" y="2081617"/>
            <a:ext cx="104139" cy="204470"/>
          </a:xfrm>
          <a:custGeom>
            <a:avLst/>
            <a:gdLst/>
            <a:ahLst/>
            <a:cxnLst/>
            <a:rect l="l" t="t" r="r" b="b"/>
            <a:pathLst>
              <a:path w="104139" h="204469">
                <a:moveTo>
                  <a:pt x="0" y="0"/>
                </a:moveTo>
                <a:lnTo>
                  <a:pt x="103774" y="0"/>
                </a:lnTo>
                <a:lnTo>
                  <a:pt x="103774" y="204337"/>
                </a:lnTo>
                <a:lnTo>
                  <a:pt x="0" y="204337"/>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6250787" y="2081617"/>
            <a:ext cx="247650" cy="204470"/>
          </a:xfrm>
          <a:custGeom>
            <a:avLst/>
            <a:gdLst/>
            <a:ahLst/>
            <a:cxnLst/>
            <a:rect l="l" t="t" r="r" b="b"/>
            <a:pathLst>
              <a:path w="247650" h="204469">
                <a:moveTo>
                  <a:pt x="0" y="0"/>
                </a:moveTo>
                <a:lnTo>
                  <a:pt x="247030" y="0"/>
                </a:lnTo>
                <a:lnTo>
                  <a:pt x="247030" y="204337"/>
                </a:lnTo>
                <a:lnTo>
                  <a:pt x="0" y="204337"/>
                </a:lnTo>
                <a:lnTo>
                  <a:pt x="0" y="0"/>
                </a:lnTo>
                <a:close/>
              </a:path>
            </a:pathLst>
          </a:custGeom>
          <a:solidFill>
            <a:srgbClr val="FFFFFF"/>
          </a:solidFill>
        </p:spPr>
        <p:txBody>
          <a:bodyPr wrap="square" lIns="0" tIns="0" rIns="0" bIns="0" rtlCol="0"/>
          <a:lstStyle/>
          <a:p>
            <a:endParaRPr/>
          </a:p>
        </p:txBody>
      </p:sp>
      <p:sp>
        <p:nvSpPr>
          <p:cNvPr id="16" name="object 16"/>
          <p:cNvSpPr/>
          <p:nvPr/>
        </p:nvSpPr>
        <p:spPr>
          <a:xfrm>
            <a:off x="6522501" y="2081617"/>
            <a:ext cx="0" cy="204470"/>
          </a:xfrm>
          <a:custGeom>
            <a:avLst/>
            <a:gdLst/>
            <a:ahLst/>
            <a:cxnLst/>
            <a:rect l="l" t="t" r="r" b="b"/>
            <a:pathLst>
              <a:path h="204469">
                <a:moveTo>
                  <a:pt x="0" y="0"/>
                </a:moveTo>
                <a:lnTo>
                  <a:pt x="0" y="204337"/>
                </a:lnTo>
              </a:path>
            </a:pathLst>
          </a:custGeom>
          <a:ln w="49367">
            <a:solidFill>
              <a:srgbClr val="FFFFFF"/>
            </a:solidFill>
          </a:ln>
        </p:spPr>
        <p:txBody>
          <a:bodyPr wrap="square" lIns="0" tIns="0" rIns="0" bIns="0" rtlCol="0"/>
          <a:lstStyle/>
          <a:p>
            <a:endParaRPr/>
          </a:p>
        </p:txBody>
      </p:sp>
      <p:sp>
        <p:nvSpPr>
          <p:cNvPr id="17" name="object 17"/>
          <p:cNvSpPr/>
          <p:nvPr/>
        </p:nvSpPr>
        <p:spPr>
          <a:xfrm>
            <a:off x="6547186" y="2081617"/>
            <a:ext cx="405130" cy="204470"/>
          </a:xfrm>
          <a:custGeom>
            <a:avLst/>
            <a:gdLst/>
            <a:ahLst/>
            <a:cxnLst/>
            <a:rect l="l" t="t" r="r" b="b"/>
            <a:pathLst>
              <a:path w="405129" h="204469">
                <a:moveTo>
                  <a:pt x="0" y="0"/>
                </a:moveTo>
                <a:lnTo>
                  <a:pt x="404859" y="0"/>
                </a:lnTo>
                <a:lnTo>
                  <a:pt x="404859" y="204337"/>
                </a:lnTo>
                <a:lnTo>
                  <a:pt x="0" y="204337"/>
                </a:lnTo>
                <a:lnTo>
                  <a:pt x="0" y="0"/>
                </a:lnTo>
                <a:close/>
              </a:path>
            </a:pathLst>
          </a:custGeom>
          <a:solidFill>
            <a:srgbClr val="FFFFFF"/>
          </a:solidFill>
        </p:spPr>
        <p:txBody>
          <a:bodyPr wrap="square" lIns="0" tIns="0" rIns="0" bIns="0" rtlCol="0"/>
          <a:lstStyle/>
          <a:p>
            <a:endParaRPr/>
          </a:p>
        </p:txBody>
      </p:sp>
      <p:sp>
        <p:nvSpPr>
          <p:cNvPr id="18" name="object 18"/>
          <p:cNvSpPr/>
          <p:nvPr/>
        </p:nvSpPr>
        <p:spPr>
          <a:xfrm>
            <a:off x="6952045" y="2081617"/>
            <a:ext cx="158115" cy="204470"/>
          </a:xfrm>
          <a:custGeom>
            <a:avLst/>
            <a:gdLst/>
            <a:ahLst/>
            <a:cxnLst/>
            <a:rect l="l" t="t" r="r" b="b"/>
            <a:pathLst>
              <a:path w="158115" h="204469">
                <a:moveTo>
                  <a:pt x="0" y="0"/>
                </a:moveTo>
                <a:lnTo>
                  <a:pt x="157914" y="0"/>
                </a:lnTo>
                <a:lnTo>
                  <a:pt x="157914" y="204337"/>
                </a:lnTo>
                <a:lnTo>
                  <a:pt x="0" y="204337"/>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7134649" y="2081617"/>
            <a:ext cx="0" cy="204470"/>
          </a:xfrm>
          <a:custGeom>
            <a:avLst/>
            <a:gdLst/>
            <a:ahLst/>
            <a:cxnLst/>
            <a:rect l="l" t="t" r="r" b="b"/>
            <a:pathLst>
              <a:path h="204469">
                <a:moveTo>
                  <a:pt x="0" y="0"/>
                </a:moveTo>
                <a:lnTo>
                  <a:pt x="0" y="204337"/>
                </a:lnTo>
              </a:path>
            </a:pathLst>
          </a:custGeom>
          <a:ln w="49377">
            <a:solidFill>
              <a:srgbClr val="FFFFFF"/>
            </a:solidFill>
          </a:ln>
        </p:spPr>
        <p:txBody>
          <a:bodyPr wrap="square" lIns="0" tIns="0" rIns="0" bIns="0" rtlCol="0"/>
          <a:lstStyle/>
          <a:p>
            <a:endParaRPr/>
          </a:p>
        </p:txBody>
      </p:sp>
      <p:sp>
        <p:nvSpPr>
          <p:cNvPr id="20" name="object 20"/>
          <p:cNvSpPr/>
          <p:nvPr/>
        </p:nvSpPr>
        <p:spPr>
          <a:xfrm>
            <a:off x="7159337" y="2081617"/>
            <a:ext cx="148590" cy="204470"/>
          </a:xfrm>
          <a:custGeom>
            <a:avLst/>
            <a:gdLst/>
            <a:ahLst/>
            <a:cxnLst/>
            <a:rect l="l" t="t" r="r" b="b"/>
            <a:pathLst>
              <a:path w="148590" h="204469">
                <a:moveTo>
                  <a:pt x="0" y="0"/>
                </a:moveTo>
                <a:lnTo>
                  <a:pt x="148199" y="0"/>
                </a:lnTo>
                <a:lnTo>
                  <a:pt x="148199" y="204337"/>
                </a:lnTo>
                <a:lnTo>
                  <a:pt x="0" y="204337"/>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7307536" y="2081617"/>
            <a:ext cx="49530" cy="204470"/>
          </a:xfrm>
          <a:custGeom>
            <a:avLst/>
            <a:gdLst/>
            <a:ahLst/>
            <a:cxnLst/>
            <a:rect l="l" t="t" r="r" b="b"/>
            <a:pathLst>
              <a:path w="49529" h="204469">
                <a:moveTo>
                  <a:pt x="0" y="204337"/>
                </a:moveTo>
                <a:lnTo>
                  <a:pt x="49367" y="204337"/>
                </a:lnTo>
                <a:lnTo>
                  <a:pt x="49367" y="0"/>
                </a:lnTo>
                <a:lnTo>
                  <a:pt x="0" y="0"/>
                </a:lnTo>
                <a:lnTo>
                  <a:pt x="0" y="204337"/>
                </a:lnTo>
                <a:close/>
              </a:path>
            </a:pathLst>
          </a:custGeom>
          <a:solidFill>
            <a:srgbClr val="FFFFFF"/>
          </a:solidFill>
        </p:spPr>
        <p:txBody>
          <a:bodyPr wrap="square" lIns="0" tIns="0" rIns="0" bIns="0" rtlCol="0"/>
          <a:lstStyle/>
          <a:p>
            <a:endParaRPr/>
          </a:p>
        </p:txBody>
      </p:sp>
      <p:sp>
        <p:nvSpPr>
          <p:cNvPr id="22" name="object 22"/>
          <p:cNvSpPr/>
          <p:nvPr/>
        </p:nvSpPr>
        <p:spPr>
          <a:xfrm>
            <a:off x="7356905" y="2081617"/>
            <a:ext cx="49530" cy="204470"/>
          </a:xfrm>
          <a:custGeom>
            <a:avLst/>
            <a:gdLst/>
            <a:ahLst/>
            <a:cxnLst/>
            <a:rect l="l" t="t" r="r" b="b"/>
            <a:pathLst>
              <a:path w="49529" h="204469">
                <a:moveTo>
                  <a:pt x="0" y="204337"/>
                </a:moveTo>
                <a:lnTo>
                  <a:pt x="49367" y="204337"/>
                </a:lnTo>
                <a:lnTo>
                  <a:pt x="49367" y="0"/>
                </a:lnTo>
                <a:lnTo>
                  <a:pt x="0" y="0"/>
                </a:lnTo>
                <a:lnTo>
                  <a:pt x="0" y="204337"/>
                </a:lnTo>
                <a:close/>
              </a:path>
            </a:pathLst>
          </a:custGeom>
          <a:solidFill>
            <a:srgbClr val="FFFFFF"/>
          </a:solidFill>
        </p:spPr>
        <p:txBody>
          <a:bodyPr wrap="square" lIns="0" tIns="0" rIns="0" bIns="0" rtlCol="0"/>
          <a:lstStyle/>
          <a:p>
            <a:endParaRPr/>
          </a:p>
        </p:txBody>
      </p:sp>
      <p:sp>
        <p:nvSpPr>
          <p:cNvPr id="23" name="object 23"/>
          <p:cNvSpPr/>
          <p:nvPr/>
        </p:nvSpPr>
        <p:spPr>
          <a:xfrm>
            <a:off x="7406272" y="2081617"/>
            <a:ext cx="59690" cy="204470"/>
          </a:xfrm>
          <a:custGeom>
            <a:avLst/>
            <a:gdLst/>
            <a:ahLst/>
            <a:cxnLst/>
            <a:rect l="l" t="t" r="r" b="b"/>
            <a:pathLst>
              <a:path w="59690" h="204469">
                <a:moveTo>
                  <a:pt x="0" y="204337"/>
                </a:moveTo>
                <a:lnTo>
                  <a:pt x="59178" y="204337"/>
                </a:lnTo>
                <a:lnTo>
                  <a:pt x="59178" y="0"/>
                </a:lnTo>
                <a:lnTo>
                  <a:pt x="0" y="0"/>
                </a:lnTo>
                <a:lnTo>
                  <a:pt x="0" y="204337"/>
                </a:lnTo>
                <a:close/>
              </a:path>
            </a:pathLst>
          </a:custGeom>
          <a:solidFill>
            <a:srgbClr val="FFFFFF"/>
          </a:solidFill>
        </p:spPr>
        <p:txBody>
          <a:bodyPr wrap="square" lIns="0" tIns="0" rIns="0" bIns="0" rtlCol="0"/>
          <a:lstStyle/>
          <a:p>
            <a:endParaRPr/>
          </a:p>
        </p:txBody>
      </p:sp>
      <p:sp>
        <p:nvSpPr>
          <p:cNvPr id="24" name="object 24"/>
          <p:cNvSpPr/>
          <p:nvPr/>
        </p:nvSpPr>
        <p:spPr>
          <a:xfrm>
            <a:off x="7465451" y="2081617"/>
            <a:ext cx="148590" cy="204470"/>
          </a:xfrm>
          <a:custGeom>
            <a:avLst/>
            <a:gdLst/>
            <a:ahLst/>
            <a:cxnLst/>
            <a:rect l="l" t="t" r="r" b="b"/>
            <a:pathLst>
              <a:path w="148590" h="204469">
                <a:moveTo>
                  <a:pt x="0" y="0"/>
                </a:moveTo>
                <a:lnTo>
                  <a:pt x="148199" y="0"/>
                </a:lnTo>
                <a:lnTo>
                  <a:pt x="148199" y="204337"/>
                </a:lnTo>
                <a:lnTo>
                  <a:pt x="0" y="204337"/>
                </a:lnTo>
                <a:lnTo>
                  <a:pt x="0" y="0"/>
                </a:lnTo>
                <a:close/>
              </a:path>
            </a:pathLst>
          </a:custGeom>
          <a:solidFill>
            <a:srgbClr val="FFFFFF"/>
          </a:solidFill>
        </p:spPr>
        <p:txBody>
          <a:bodyPr wrap="square" lIns="0" tIns="0" rIns="0" bIns="0" rtlCol="0"/>
          <a:lstStyle/>
          <a:p>
            <a:endParaRPr/>
          </a:p>
        </p:txBody>
      </p:sp>
      <p:sp>
        <p:nvSpPr>
          <p:cNvPr id="25" name="object 25"/>
          <p:cNvSpPr/>
          <p:nvPr/>
        </p:nvSpPr>
        <p:spPr>
          <a:xfrm>
            <a:off x="7638334" y="2081617"/>
            <a:ext cx="0" cy="204470"/>
          </a:xfrm>
          <a:custGeom>
            <a:avLst/>
            <a:gdLst/>
            <a:ahLst/>
            <a:cxnLst/>
            <a:rect l="l" t="t" r="r" b="b"/>
            <a:pathLst>
              <a:path h="204469">
                <a:moveTo>
                  <a:pt x="0" y="0"/>
                </a:moveTo>
                <a:lnTo>
                  <a:pt x="0" y="204337"/>
                </a:lnTo>
              </a:path>
            </a:pathLst>
          </a:custGeom>
          <a:ln w="49367">
            <a:solidFill>
              <a:srgbClr val="FFFFFF"/>
            </a:solidFill>
          </a:ln>
        </p:spPr>
        <p:txBody>
          <a:bodyPr wrap="square" lIns="0" tIns="0" rIns="0" bIns="0" rtlCol="0"/>
          <a:lstStyle/>
          <a:p>
            <a:endParaRPr/>
          </a:p>
        </p:txBody>
      </p:sp>
      <p:sp>
        <p:nvSpPr>
          <p:cNvPr id="26" name="object 26"/>
          <p:cNvSpPr/>
          <p:nvPr/>
        </p:nvSpPr>
        <p:spPr>
          <a:xfrm>
            <a:off x="7663018" y="2081617"/>
            <a:ext cx="99060" cy="204470"/>
          </a:xfrm>
          <a:custGeom>
            <a:avLst/>
            <a:gdLst/>
            <a:ahLst/>
            <a:cxnLst/>
            <a:rect l="l" t="t" r="r" b="b"/>
            <a:pathLst>
              <a:path w="99059" h="204469">
                <a:moveTo>
                  <a:pt x="0" y="0"/>
                </a:moveTo>
                <a:lnTo>
                  <a:pt x="98745" y="0"/>
                </a:lnTo>
                <a:lnTo>
                  <a:pt x="98745" y="204337"/>
                </a:lnTo>
                <a:lnTo>
                  <a:pt x="0" y="204337"/>
                </a:lnTo>
                <a:lnTo>
                  <a:pt x="0" y="0"/>
                </a:lnTo>
                <a:close/>
              </a:path>
            </a:pathLst>
          </a:custGeom>
          <a:solidFill>
            <a:srgbClr val="FFFFFF"/>
          </a:solidFill>
        </p:spPr>
        <p:txBody>
          <a:bodyPr wrap="square" lIns="0" tIns="0" rIns="0" bIns="0" rtlCol="0"/>
          <a:lstStyle/>
          <a:p>
            <a:endParaRPr/>
          </a:p>
        </p:txBody>
      </p:sp>
      <p:sp>
        <p:nvSpPr>
          <p:cNvPr id="27" name="object 27"/>
          <p:cNvSpPr/>
          <p:nvPr/>
        </p:nvSpPr>
        <p:spPr>
          <a:xfrm>
            <a:off x="7761764" y="2081617"/>
            <a:ext cx="148590" cy="204470"/>
          </a:xfrm>
          <a:custGeom>
            <a:avLst/>
            <a:gdLst/>
            <a:ahLst/>
            <a:cxnLst/>
            <a:rect l="l" t="t" r="r" b="b"/>
            <a:pathLst>
              <a:path w="148590" h="204469">
                <a:moveTo>
                  <a:pt x="0" y="0"/>
                </a:moveTo>
                <a:lnTo>
                  <a:pt x="148199" y="0"/>
                </a:lnTo>
                <a:lnTo>
                  <a:pt x="148199" y="204337"/>
                </a:lnTo>
                <a:lnTo>
                  <a:pt x="0" y="204337"/>
                </a:lnTo>
                <a:lnTo>
                  <a:pt x="0" y="0"/>
                </a:lnTo>
                <a:close/>
              </a:path>
            </a:pathLst>
          </a:custGeom>
          <a:solidFill>
            <a:srgbClr val="FFFFFF"/>
          </a:solidFill>
        </p:spPr>
        <p:txBody>
          <a:bodyPr wrap="square" lIns="0" tIns="0" rIns="0" bIns="0" rtlCol="0"/>
          <a:lstStyle/>
          <a:p>
            <a:endParaRPr/>
          </a:p>
        </p:txBody>
      </p:sp>
      <p:sp>
        <p:nvSpPr>
          <p:cNvPr id="28" name="object 28"/>
          <p:cNvSpPr/>
          <p:nvPr/>
        </p:nvSpPr>
        <p:spPr>
          <a:xfrm>
            <a:off x="7909963" y="2081617"/>
            <a:ext cx="99060" cy="204470"/>
          </a:xfrm>
          <a:custGeom>
            <a:avLst/>
            <a:gdLst/>
            <a:ahLst/>
            <a:cxnLst/>
            <a:rect l="l" t="t" r="r" b="b"/>
            <a:pathLst>
              <a:path w="99059" h="204469">
                <a:moveTo>
                  <a:pt x="0" y="0"/>
                </a:moveTo>
                <a:lnTo>
                  <a:pt x="98735" y="0"/>
                </a:lnTo>
                <a:lnTo>
                  <a:pt x="98735" y="204337"/>
                </a:lnTo>
                <a:lnTo>
                  <a:pt x="0" y="204337"/>
                </a:lnTo>
                <a:lnTo>
                  <a:pt x="0" y="0"/>
                </a:lnTo>
                <a:close/>
              </a:path>
            </a:pathLst>
          </a:custGeom>
          <a:solidFill>
            <a:srgbClr val="FFFFFF"/>
          </a:solidFill>
        </p:spPr>
        <p:txBody>
          <a:bodyPr wrap="square" lIns="0" tIns="0" rIns="0" bIns="0" rtlCol="0"/>
          <a:lstStyle/>
          <a:p>
            <a:endParaRPr/>
          </a:p>
        </p:txBody>
      </p:sp>
      <p:sp>
        <p:nvSpPr>
          <p:cNvPr id="29" name="object 29"/>
          <p:cNvSpPr/>
          <p:nvPr/>
        </p:nvSpPr>
        <p:spPr>
          <a:xfrm>
            <a:off x="5173912" y="2291166"/>
            <a:ext cx="148590" cy="204470"/>
          </a:xfrm>
          <a:custGeom>
            <a:avLst/>
            <a:gdLst/>
            <a:ahLst/>
            <a:cxnLst/>
            <a:rect l="l" t="t" r="r" b="b"/>
            <a:pathLst>
              <a:path w="148589" h="204469">
                <a:moveTo>
                  <a:pt x="0" y="0"/>
                </a:moveTo>
                <a:lnTo>
                  <a:pt x="148112" y="0"/>
                </a:lnTo>
                <a:lnTo>
                  <a:pt x="148112" y="204338"/>
                </a:lnTo>
                <a:lnTo>
                  <a:pt x="0" y="204338"/>
                </a:lnTo>
                <a:lnTo>
                  <a:pt x="0" y="0"/>
                </a:lnTo>
                <a:close/>
              </a:path>
            </a:pathLst>
          </a:custGeom>
          <a:solidFill>
            <a:srgbClr val="FFFFFF"/>
          </a:solidFill>
        </p:spPr>
        <p:txBody>
          <a:bodyPr wrap="square" lIns="0" tIns="0" rIns="0" bIns="0" rtlCol="0"/>
          <a:lstStyle/>
          <a:p>
            <a:endParaRPr/>
          </a:p>
        </p:txBody>
      </p:sp>
      <p:sp>
        <p:nvSpPr>
          <p:cNvPr id="30" name="object 30"/>
          <p:cNvSpPr/>
          <p:nvPr/>
        </p:nvSpPr>
        <p:spPr>
          <a:xfrm>
            <a:off x="5322025" y="2291166"/>
            <a:ext cx="1728470" cy="204470"/>
          </a:xfrm>
          <a:custGeom>
            <a:avLst/>
            <a:gdLst/>
            <a:ahLst/>
            <a:cxnLst/>
            <a:rect l="l" t="t" r="r" b="b"/>
            <a:pathLst>
              <a:path w="1728470" h="204469">
                <a:moveTo>
                  <a:pt x="0" y="0"/>
                </a:moveTo>
                <a:lnTo>
                  <a:pt x="1727984" y="0"/>
                </a:lnTo>
                <a:lnTo>
                  <a:pt x="1727984" y="204338"/>
                </a:lnTo>
                <a:lnTo>
                  <a:pt x="0" y="204338"/>
                </a:lnTo>
                <a:lnTo>
                  <a:pt x="0" y="0"/>
                </a:lnTo>
                <a:close/>
              </a:path>
            </a:pathLst>
          </a:custGeom>
          <a:solidFill>
            <a:srgbClr val="FFFFFF"/>
          </a:solidFill>
        </p:spPr>
        <p:txBody>
          <a:bodyPr wrap="square" lIns="0" tIns="0" rIns="0" bIns="0" rtlCol="0"/>
          <a:lstStyle/>
          <a:p>
            <a:endParaRPr/>
          </a:p>
        </p:txBody>
      </p:sp>
      <p:sp>
        <p:nvSpPr>
          <p:cNvPr id="31" name="object 31"/>
          <p:cNvSpPr/>
          <p:nvPr/>
        </p:nvSpPr>
        <p:spPr>
          <a:xfrm>
            <a:off x="7050009" y="2291166"/>
            <a:ext cx="49530" cy="204470"/>
          </a:xfrm>
          <a:custGeom>
            <a:avLst/>
            <a:gdLst/>
            <a:ahLst/>
            <a:cxnLst/>
            <a:rect l="l" t="t" r="r" b="b"/>
            <a:pathLst>
              <a:path w="49529" h="204469">
                <a:moveTo>
                  <a:pt x="0" y="204338"/>
                </a:moveTo>
                <a:lnTo>
                  <a:pt x="49367" y="204338"/>
                </a:lnTo>
                <a:lnTo>
                  <a:pt x="49367" y="0"/>
                </a:lnTo>
                <a:lnTo>
                  <a:pt x="0" y="0"/>
                </a:lnTo>
                <a:lnTo>
                  <a:pt x="0" y="204338"/>
                </a:lnTo>
                <a:close/>
              </a:path>
            </a:pathLst>
          </a:custGeom>
          <a:solidFill>
            <a:srgbClr val="FFFFFF"/>
          </a:solidFill>
        </p:spPr>
        <p:txBody>
          <a:bodyPr wrap="square" lIns="0" tIns="0" rIns="0" bIns="0" rtlCol="0"/>
          <a:lstStyle/>
          <a:p>
            <a:endParaRPr/>
          </a:p>
        </p:txBody>
      </p:sp>
      <p:sp>
        <p:nvSpPr>
          <p:cNvPr id="32" name="object 32"/>
          <p:cNvSpPr/>
          <p:nvPr/>
        </p:nvSpPr>
        <p:spPr>
          <a:xfrm>
            <a:off x="7099378" y="2291166"/>
            <a:ext cx="49530" cy="204470"/>
          </a:xfrm>
          <a:custGeom>
            <a:avLst/>
            <a:gdLst/>
            <a:ahLst/>
            <a:cxnLst/>
            <a:rect l="l" t="t" r="r" b="b"/>
            <a:pathLst>
              <a:path w="49529" h="204469">
                <a:moveTo>
                  <a:pt x="0" y="204338"/>
                </a:moveTo>
                <a:lnTo>
                  <a:pt x="49367" y="204338"/>
                </a:lnTo>
                <a:lnTo>
                  <a:pt x="49367" y="0"/>
                </a:lnTo>
                <a:lnTo>
                  <a:pt x="0" y="0"/>
                </a:lnTo>
                <a:lnTo>
                  <a:pt x="0" y="204338"/>
                </a:lnTo>
                <a:close/>
              </a:path>
            </a:pathLst>
          </a:custGeom>
          <a:solidFill>
            <a:srgbClr val="FFFFFF"/>
          </a:solidFill>
        </p:spPr>
        <p:txBody>
          <a:bodyPr wrap="square" lIns="0" tIns="0" rIns="0" bIns="0" rtlCol="0"/>
          <a:lstStyle/>
          <a:p>
            <a:endParaRPr/>
          </a:p>
        </p:txBody>
      </p:sp>
      <p:sp>
        <p:nvSpPr>
          <p:cNvPr id="33" name="object 33"/>
          <p:cNvSpPr/>
          <p:nvPr/>
        </p:nvSpPr>
        <p:spPr>
          <a:xfrm>
            <a:off x="7148745" y="2291166"/>
            <a:ext cx="148590" cy="204470"/>
          </a:xfrm>
          <a:custGeom>
            <a:avLst/>
            <a:gdLst/>
            <a:ahLst/>
            <a:cxnLst/>
            <a:rect l="l" t="t" r="r" b="b"/>
            <a:pathLst>
              <a:path w="148590" h="204469">
                <a:moveTo>
                  <a:pt x="0" y="0"/>
                </a:moveTo>
                <a:lnTo>
                  <a:pt x="148199" y="0"/>
                </a:lnTo>
                <a:lnTo>
                  <a:pt x="148199" y="204338"/>
                </a:lnTo>
                <a:lnTo>
                  <a:pt x="0" y="204338"/>
                </a:lnTo>
                <a:lnTo>
                  <a:pt x="0" y="0"/>
                </a:lnTo>
                <a:close/>
              </a:path>
            </a:pathLst>
          </a:custGeom>
          <a:solidFill>
            <a:srgbClr val="FFFFFF"/>
          </a:solidFill>
        </p:spPr>
        <p:txBody>
          <a:bodyPr wrap="square" lIns="0" tIns="0" rIns="0" bIns="0" rtlCol="0"/>
          <a:lstStyle/>
          <a:p>
            <a:endParaRPr/>
          </a:p>
        </p:txBody>
      </p:sp>
      <p:sp>
        <p:nvSpPr>
          <p:cNvPr id="34" name="object 34"/>
          <p:cNvSpPr/>
          <p:nvPr/>
        </p:nvSpPr>
        <p:spPr>
          <a:xfrm>
            <a:off x="7321629" y="2291166"/>
            <a:ext cx="0" cy="204470"/>
          </a:xfrm>
          <a:custGeom>
            <a:avLst/>
            <a:gdLst/>
            <a:ahLst/>
            <a:cxnLst/>
            <a:rect l="l" t="t" r="r" b="b"/>
            <a:pathLst>
              <a:path h="204469">
                <a:moveTo>
                  <a:pt x="0" y="0"/>
                </a:moveTo>
                <a:lnTo>
                  <a:pt x="0" y="204338"/>
                </a:lnTo>
              </a:path>
            </a:pathLst>
          </a:custGeom>
          <a:ln w="49367">
            <a:solidFill>
              <a:srgbClr val="FFFFFF"/>
            </a:solidFill>
          </a:ln>
        </p:spPr>
        <p:txBody>
          <a:bodyPr wrap="square" lIns="0" tIns="0" rIns="0" bIns="0" rtlCol="0"/>
          <a:lstStyle/>
          <a:p>
            <a:endParaRPr/>
          </a:p>
        </p:txBody>
      </p:sp>
      <p:sp>
        <p:nvSpPr>
          <p:cNvPr id="35" name="object 35"/>
          <p:cNvSpPr/>
          <p:nvPr/>
        </p:nvSpPr>
        <p:spPr>
          <a:xfrm>
            <a:off x="7346312" y="2291166"/>
            <a:ext cx="99060" cy="204470"/>
          </a:xfrm>
          <a:custGeom>
            <a:avLst/>
            <a:gdLst/>
            <a:ahLst/>
            <a:cxnLst/>
            <a:rect l="l" t="t" r="r" b="b"/>
            <a:pathLst>
              <a:path w="99059" h="204469">
                <a:moveTo>
                  <a:pt x="0" y="0"/>
                </a:moveTo>
                <a:lnTo>
                  <a:pt x="98745" y="0"/>
                </a:lnTo>
                <a:lnTo>
                  <a:pt x="98745" y="204338"/>
                </a:lnTo>
                <a:lnTo>
                  <a:pt x="0" y="204338"/>
                </a:lnTo>
                <a:lnTo>
                  <a:pt x="0" y="0"/>
                </a:lnTo>
                <a:close/>
              </a:path>
            </a:pathLst>
          </a:custGeom>
          <a:solidFill>
            <a:srgbClr val="FFFFFF"/>
          </a:solidFill>
        </p:spPr>
        <p:txBody>
          <a:bodyPr wrap="square" lIns="0" tIns="0" rIns="0" bIns="0" rtlCol="0"/>
          <a:lstStyle/>
          <a:p>
            <a:endParaRPr/>
          </a:p>
        </p:txBody>
      </p:sp>
      <p:sp>
        <p:nvSpPr>
          <p:cNvPr id="36" name="object 36"/>
          <p:cNvSpPr/>
          <p:nvPr/>
        </p:nvSpPr>
        <p:spPr>
          <a:xfrm>
            <a:off x="7445058" y="2291166"/>
            <a:ext cx="148590" cy="204470"/>
          </a:xfrm>
          <a:custGeom>
            <a:avLst/>
            <a:gdLst/>
            <a:ahLst/>
            <a:cxnLst/>
            <a:rect l="l" t="t" r="r" b="b"/>
            <a:pathLst>
              <a:path w="148590" h="204469">
                <a:moveTo>
                  <a:pt x="0" y="0"/>
                </a:moveTo>
                <a:lnTo>
                  <a:pt x="148199" y="0"/>
                </a:lnTo>
                <a:lnTo>
                  <a:pt x="148199" y="204338"/>
                </a:lnTo>
                <a:lnTo>
                  <a:pt x="0" y="204338"/>
                </a:lnTo>
                <a:lnTo>
                  <a:pt x="0" y="0"/>
                </a:lnTo>
                <a:close/>
              </a:path>
            </a:pathLst>
          </a:custGeom>
          <a:solidFill>
            <a:srgbClr val="FFFFFF"/>
          </a:solidFill>
        </p:spPr>
        <p:txBody>
          <a:bodyPr wrap="square" lIns="0" tIns="0" rIns="0" bIns="0" rtlCol="0"/>
          <a:lstStyle/>
          <a:p>
            <a:endParaRPr/>
          </a:p>
        </p:txBody>
      </p:sp>
      <p:sp>
        <p:nvSpPr>
          <p:cNvPr id="37" name="object 37"/>
          <p:cNvSpPr/>
          <p:nvPr/>
        </p:nvSpPr>
        <p:spPr>
          <a:xfrm>
            <a:off x="7617941" y="2291166"/>
            <a:ext cx="0" cy="204470"/>
          </a:xfrm>
          <a:custGeom>
            <a:avLst/>
            <a:gdLst/>
            <a:ahLst/>
            <a:cxnLst/>
            <a:rect l="l" t="t" r="r" b="b"/>
            <a:pathLst>
              <a:path h="204469">
                <a:moveTo>
                  <a:pt x="0" y="0"/>
                </a:moveTo>
                <a:lnTo>
                  <a:pt x="0" y="204338"/>
                </a:lnTo>
              </a:path>
            </a:pathLst>
          </a:custGeom>
          <a:ln w="49367">
            <a:solidFill>
              <a:srgbClr val="FFFFFF"/>
            </a:solidFill>
          </a:ln>
        </p:spPr>
        <p:txBody>
          <a:bodyPr wrap="square" lIns="0" tIns="0" rIns="0" bIns="0" rtlCol="0"/>
          <a:lstStyle/>
          <a:p>
            <a:endParaRPr/>
          </a:p>
        </p:txBody>
      </p:sp>
      <p:sp>
        <p:nvSpPr>
          <p:cNvPr id="38" name="object 38"/>
          <p:cNvSpPr/>
          <p:nvPr/>
        </p:nvSpPr>
        <p:spPr>
          <a:xfrm>
            <a:off x="7642625" y="2291166"/>
            <a:ext cx="99060" cy="204470"/>
          </a:xfrm>
          <a:custGeom>
            <a:avLst/>
            <a:gdLst/>
            <a:ahLst/>
            <a:cxnLst/>
            <a:rect l="l" t="t" r="r" b="b"/>
            <a:pathLst>
              <a:path w="99059" h="204469">
                <a:moveTo>
                  <a:pt x="0" y="0"/>
                </a:moveTo>
                <a:lnTo>
                  <a:pt x="98745" y="0"/>
                </a:lnTo>
                <a:lnTo>
                  <a:pt x="98745" y="204338"/>
                </a:lnTo>
                <a:lnTo>
                  <a:pt x="0" y="204338"/>
                </a:lnTo>
                <a:lnTo>
                  <a:pt x="0" y="0"/>
                </a:lnTo>
                <a:close/>
              </a:path>
            </a:pathLst>
          </a:custGeom>
          <a:solidFill>
            <a:srgbClr val="FFFFFF"/>
          </a:solidFill>
        </p:spPr>
        <p:txBody>
          <a:bodyPr wrap="square" lIns="0" tIns="0" rIns="0" bIns="0" rtlCol="0"/>
          <a:lstStyle/>
          <a:p>
            <a:endParaRPr/>
          </a:p>
        </p:txBody>
      </p:sp>
      <p:sp>
        <p:nvSpPr>
          <p:cNvPr id="39" name="object 39"/>
          <p:cNvSpPr/>
          <p:nvPr/>
        </p:nvSpPr>
        <p:spPr>
          <a:xfrm>
            <a:off x="7741370" y="2291166"/>
            <a:ext cx="148590" cy="204470"/>
          </a:xfrm>
          <a:custGeom>
            <a:avLst/>
            <a:gdLst/>
            <a:ahLst/>
            <a:cxnLst/>
            <a:rect l="l" t="t" r="r" b="b"/>
            <a:pathLst>
              <a:path w="148590" h="204469">
                <a:moveTo>
                  <a:pt x="0" y="0"/>
                </a:moveTo>
                <a:lnTo>
                  <a:pt x="148199" y="0"/>
                </a:lnTo>
                <a:lnTo>
                  <a:pt x="148199" y="204338"/>
                </a:lnTo>
                <a:lnTo>
                  <a:pt x="0" y="204338"/>
                </a:lnTo>
                <a:lnTo>
                  <a:pt x="0" y="0"/>
                </a:lnTo>
                <a:close/>
              </a:path>
            </a:pathLst>
          </a:custGeom>
          <a:solidFill>
            <a:srgbClr val="FFFFFF"/>
          </a:solidFill>
        </p:spPr>
        <p:txBody>
          <a:bodyPr wrap="square" lIns="0" tIns="0" rIns="0" bIns="0" rtlCol="0"/>
          <a:lstStyle/>
          <a:p>
            <a:endParaRPr/>
          </a:p>
        </p:txBody>
      </p:sp>
      <p:sp>
        <p:nvSpPr>
          <p:cNvPr id="40" name="object 40"/>
          <p:cNvSpPr/>
          <p:nvPr/>
        </p:nvSpPr>
        <p:spPr>
          <a:xfrm>
            <a:off x="7889570" y="2291166"/>
            <a:ext cx="99060" cy="204470"/>
          </a:xfrm>
          <a:custGeom>
            <a:avLst/>
            <a:gdLst/>
            <a:ahLst/>
            <a:cxnLst/>
            <a:rect l="l" t="t" r="r" b="b"/>
            <a:pathLst>
              <a:path w="99059" h="204469">
                <a:moveTo>
                  <a:pt x="0" y="0"/>
                </a:moveTo>
                <a:lnTo>
                  <a:pt x="98745" y="0"/>
                </a:lnTo>
                <a:lnTo>
                  <a:pt x="98745" y="204338"/>
                </a:lnTo>
                <a:lnTo>
                  <a:pt x="0" y="204338"/>
                </a:lnTo>
                <a:lnTo>
                  <a:pt x="0" y="0"/>
                </a:lnTo>
                <a:close/>
              </a:path>
            </a:pathLst>
          </a:custGeom>
          <a:solidFill>
            <a:srgbClr val="FFFFFF"/>
          </a:solidFill>
        </p:spPr>
        <p:txBody>
          <a:bodyPr wrap="square" lIns="0" tIns="0" rIns="0" bIns="0" rtlCol="0"/>
          <a:lstStyle/>
          <a:p>
            <a:endParaRPr/>
          </a:p>
        </p:txBody>
      </p:sp>
      <p:sp>
        <p:nvSpPr>
          <p:cNvPr id="41" name="object 41"/>
          <p:cNvSpPr/>
          <p:nvPr/>
        </p:nvSpPr>
        <p:spPr>
          <a:xfrm>
            <a:off x="5173912" y="2500716"/>
            <a:ext cx="148590" cy="204470"/>
          </a:xfrm>
          <a:custGeom>
            <a:avLst/>
            <a:gdLst/>
            <a:ahLst/>
            <a:cxnLst/>
            <a:rect l="l" t="t" r="r" b="b"/>
            <a:pathLst>
              <a:path w="148589" h="204469">
                <a:moveTo>
                  <a:pt x="0" y="0"/>
                </a:moveTo>
                <a:lnTo>
                  <a:pt x="148112" y="0"/>
                </a:lnTo>
                <a:lnTo>
                  <a:pt x="148112" y="204338"/>
                </a:lnTo>
                <a:lnTo>
                  <a:pt x="0" y="204338"/>
                </a:lnTo>
                <a:lnTo>
                  <a:pt x="0" y="0"/>
                </a:lnTo>
                <a:close/>
              </a:path>
            </a:pathLst>
          </a:custGeom>
          <a:solidFill>
            <a:srgbClr val="FFFFFF"/>
          </a:solidFill>
        </p:spPr>
        <p:txBody>
          <a:bodyPr wrap="square" lIns="0" tIns="0" rIns="0" bIns="0" rtlCol="0"/>
          <a:lstStyle/>
          <a:p>
            <a:endParaRPr/>
          </a:p>
        </p:txBody>
      </p:sp>
      <p:sp>
        <p:nvSpPr>
          <p:cNvPr id="42" name="object 42"/>
          <p:cNvSpPr/>
          <p:nvPr/>
        </p:nvSpPr>
        <p:spPr>
          <a:xfrm>
            <a:off x="5322025" y="2500716"/>
            <a:ext cx="1728470" cy="204470"/>
          </a:xfrm>
          <a:custGeom>
            <a:avLst/>
            <a:gdLst/>
            <a:ahLst/>
            <a:cxnLst/>
            <a:rect l="l" t="t" r="r" b="b"/>
            <a:pathLst>
              <a:path w="1728470" h="204469">
                <a:moveTo>
                  <a:pt x="0" y="0"/>
                </a:moveTo>
                <a:lnTo>
                  <a:pt x="1727984" y="0"/>
                </a:lnTo>
                <a:lnTo>
                  <a:pt x="1727984" y="204338"/>
                </a:lnTo>
                <a:lnTo>
                  <a:pt x="0" y="204338"/>
                </a:lnTo>
                <a:lnTo>
                  <a:pt x="0" y="0"/>
                </a:lnTo>
                <a:close/>
              </a:path>
            </a:pathLst>
          </a:custGeom>
          <a:solidFill>
            <a:srgbClr val="FFFFFF"/>
          </a:solidFill>
        </p:spPr>
        <p:txBody>
          <a:bodyPr wrap="square" lIns="0" tIns="0" rIns="0" bIns="0" rtlCol="0"/>
          <a:lstStyle/>
          <a:p>
            <a:endParaRPr/>
          </a:p>
        </p:txBody>
      </p:sp>
      <p:sp>
        <p:nvSpPr>
          <p:cNvPr id="43" name="object 43"/>
          <p:cNvSpPr/>
          <p:nvPr/>
        </p:nvSpPr>
        <p:spPr>
          <a:xfrm>
            <a:off x="7050009" y="2500716"/>
            <a:ext cx="49530" cy="204470"/>
          </a:xfrm>
          <a:custGeom>
            <a:avLst/>
            <a:gdLst/>
            <a:ahLst/>
            <a:cxnLst/>
            <a:rect l="l" t="t" r="r" b="b"/>
            <a:pathLst>
              <a:path w="49529" h="204469">
                <a:moveTo>
                  <a:pt x="0" y="204338"/>
                </a:moveTo>
                <a:lnTo>
                  <a:pt x="49367" y="204338"/>
                </a:lnTo>
                <a:lnTo>
                  <a:pt x="49367" y="0"/>
                </a:lnTo>
                <a:lnTo>
                  <a:pt x="0" y="0"/>
                </a:lnTo>
                <a:lnTo>
                  <a:pt x="0" y="204338"/>
                </a:lnTo>
                <a:close/>
              </a:path>
            </a:pathLst>
          </a:custGeom>
          <a:solidFill>
            <a:srgbClr val="FFFFFF"/>
          </a:solidFill>
        </p:spPr>
        <p:txBody>
          <a:bodyPr wrap="square" lIns="0" tIns="0" rIns="0" bIns="0" rtlCol="0"/>
          <a:lstStyle/>
          <a:p>
            <a:endParaRPr/>
          </a:p>
        </p:txBody>
      </p:sp>
      <p:sp>
        <p:nvSpPr>
          <p:cNvPr id="44" name="object 44"/>
          <p:cNvSpPr/>
          <p:nvPr/>
        </p:nvSpPr>
        <p:spPr>
          <a:xfrm>
            <a:off x="7099378" y="2500716"/>
            <a:ext cx="49530" cy="204470"/>
          </a:xfrm>
          <a:custGeom>
            <a:avLst/>
            <a:gdLst/>
            <a:ahLst/>
            <a:cxnLst/>
            <a:rect l="l" t="t" r="r" b="b"/>
            <a:pathLst>
              <a:path w="49529" h="204469">
                <a:moveTo>
                  <a:pt x="0" y="204338"/>
                </a:moveTo>
                <a:lnTo>
                  <a:pt x="49367" y="204338"/>
                </a:lnTo>
                <a:lnTo>
                  <a:pt x="49367" y="0"/>
                </a:lnTo>
                <a:lnTo>
                  <a:pt x="0" y="0"/>
                </a:lnTo>
                <a:lnTo>
                  <a:pt x="0" y="204338"/>
                </a:lnTo>
                <a:close/>
              </a:path>
            </a:pathLst>
          </a:custGeom>
          <a:solidFill>
            <a:srgbClr val="FFFFFF"/>
          </a:solidFill>
        </p:spPr>
        <p:txBody>
          <a:bodyPr wrap="square" lIns="0" tIns="0" rIns="0" bIns="0" rtlCol="0"/>
          <a:lstStyle/>
          <a:p>
            <a:endParaRPr/>
          </a:p>
        </p:txBody>
      </p:sp>
      <p:sp>
        <p:nvSpPr>
          <p:cNvPr id="45" name="object 45"/>
          <p:cNvSpPr/>
          <p:nvPr/>
        </p:nvSpPr>
        <p:spPr>
          <a:xfrm>
            <a:off x="7148745" y="2500716"/>
            <a:ext cx="148590" cy="204470"/>
          </a:xfrm>
          <a:custGeom>
            <a:avLst/>
            <a:gdLst/>
            <a:ahLst/>
            <a:cxnLst/>
            <a:rect l="l" t="t" r="r" b="b"/>
            <a:pathLst>
              <a:path w="148590" h="204469">
                <a:moveTo>
                  <a:pt x="0" y="0"/>
                </a:moveTo>
                <a:lnTo>
                  <a:pt x="148199" y="0"/>
                </a:lnTo>
                <a:lnTo>
                  <a:pt x="148199" y="204338"/>
                </a:lnTo>
                <a:lnTo>
                  <a:pt x="0" y="204338"/>
                </a:lnTo>
                <a:lnTo>
                  <a:pt x="0" y="0"/>
                </a:lnTo>
                <a:close/>
              </a:path>
            </a:pathLst>
          </a:custGeom>
          <a:solidFill>
            <a:srgbClr val="FFFFFF"/>
          </a:solidFill>
        </p:spPr>
        <p:txBody>
          <a:bodyPr wrap="square" lIns="0" tIns="0" rIns="0" bIns="0" rtlCol="0"/>
          <a:lstStyle/>
          <a:p>
            <a:endParaRPr/>
          </a:p>
        </p:txBody>
      </p:sp>
      <p:sp>
        <p:nvSpPr>
          <p:cNvPr id="46" name="object 46"/>
          <p:cNvSpPr/>
          <p:nvPr/>
        </p:nvSpPr>
        <p:spPr>
          <a:xfrm>
            <a:off x="7321629" y="2500716"/>
            <a:ext cx="0" cy="204470"/>
          </a:xfrm>
          <a:custGeom>
            <a:avLst/>
            <a:gdLst/>
            <a:ahLst/>
            <a:cxnLst/>
            <a:rect l="l" t="t" r="r" b="b"/>
            <a:pathLst>
              <a:path h="204469">
                <a:moveTo>
                  <a:pt x="0" y="0"/>
                </a:moveTo>
                <a:lnTo>
                  <a:pt x="0" y="204338"/>
                </a:lnTo>
              </a:path>
            </a:pathLst>
          </a:custGeom>
          <a:ln w="49367">
            <a:solidFill>
              <a:srgbClr val="FFFFFF"/>
            </a:solidFill>
          </a:ln>
        </p:spPr>
        <p:txBody>
          <a:bodyPr wrap="square" lIns="0" tIns="0" rIns="0" bIns="0" rtlCol="0"/>
          <a:lstStyle/>
          <a:p>
            <a:endParaRPr/>
          </a:p>
        </p:txBody>
      </p:sp>
      <p:sp>
        <p:nvSpPr>
          <p:cNvPr id="47" name="object 47"/>
          <p:cNvSpPr/>
          <p:nvPr/>
        </p:nvSpPr>
        <p:spPr>
          <a:xfrm>
            <a:off x="7346312" y="2500716"/>
            <a:ext cx="99060" cy="204470"/>
          </a:xfrm>
          <a:custGeom>
            <a:avLst/>
            <a:gdLst/>
            <a:ahLst/>
            <a:cxnLst/>
            <a:rect l="l" t="t" r="r" b="b"/>
            <a:pathLst>
              <a:path w="99059" h="204469">
                <a:moveTo>
                  <a:pt x="0" y="0"/>
                </a:moveTo>
                <a:lnTo>
                  <a:pt x="98745" y="0"/>
                </a:lnTo>
                <a:lnTo>
                  <a:pt x="98745" y="204338"/>
                </a:lnTo>
                <a:lnTo>
                  <a:pt x="0" y="204338"/>
                </a:lnTo>
                <a:lnTo>
                  <a:pt x="0" y="0"/>
                </a:lnTo>
                <a:close/>
              </a:path>
            </a:pathLst>
          </a:custGeom>
          <a:solidFill>
            <a:srgbClr val="FFFFFF"/>
          </a:solidFill>
        </p:spPr>
        <p:txBody>
          <a:bodyPr wrap="square" lIns="0" tIns="0" rIns="0" bIns="0" rtlCol="0"/>
          <a:lstStyle/>
          <a:p>
            <a:endParaRPr/>
          </a:p>
        </p:txBody>
      </p:sp>
      <p:sp>
        <p:nvSpPr>
          <p:cNvPr id="48" name="object 48"/>
          <p:cNvSpPr/>
          <p:nvPr/>
        </p:nvSpPr>
        <p:spPr>
          <a:xfrm>
            <a:off x="7445058" y="2500716"/>
            <a:ext cx="148590" cy="204470"/>
          </a:xfrm>
          <a:custGeom>
            <a:avLst/>
            <a:gdLst/>
            <a:ahLst/>
            <a:cxnLst/>
            <a:rect l="l" t="t" r="r" b="b"/>
            <a:pathLst>
              <a:path w="148590" h="204469">
                <a:moveTo>
                  <a:pt x="0" y="0"/>
                </a:moveTo>
                <a:lnTo>
                  <a:pt x="148199" y="0"/>
                </a:lnTo>
                <a:lnTo>
                  <a:pt x="148199" y="204338"/>
                </a:lnTo>
                <a:lnTo>
                  <a:pt x="0" y="204338"/>
                </a:lnTo>
                <a:lnTo>
                  <a:pt x="0" y="0"/>
                </a:lnTo>
                <a:close/>
              </a:path>
            </a:pathLst>
          </a:custGeom>
          <a:solidFill>
            <a:srgbClr val="FFFFFF"/>
          </a:solidFill>
        </p:spPr>
        <p:txBody>
          <a:bodyPr wrap="square" lIns="0" tIns="0" rIns="0" bIns="0" rtlCol="0"/>
          <a:lstStyle/>
          <a:p>
            <a:endParaRPr/>
          </a:p>
        </p:txBody>
      </p:sp>
      <p:sp>
        <p:nvSpPr>
          <p:cNvPr id="49" name="object 49"/>
          <p:cNvSpPr/>
          <p:nvPr/>
        </p:nvSpPr>
        <p:spPr>
          <a:xfrm>
            <a:off x="7593257" y="2500716"/>
            <a:ext cx="49530" cy="204470"/>
          </a:xfrm>
          <a:custGeom>
            <a:avLst/>
            <a:gdLst/>
            <a:ahLst/>
            <a:cxnLst/>
            <a:rect l="l" t="t" r="r" b="b"/>
            <a:pathLst>
              <a:path w="49529" h="204469">
                <a:moveTo>
                  <a:pt x="0" y="204338"/>
                </a:moveTo>
                <a:lnTo>
                  <a:pt x="49367" y="204338"/>
                </a:lnTo>
                <a:lnTo>
                  <a:pt x="49367" y="0"/>
                </a:lnTo>
                <a:lnTo>
                  <a:pt x="0" y="0"/>
                </a:lnTo>
                <a:lnTo>
                  <a:pt x="0" y="204338"/>
                </a:lnTo>
                <a:close/>
              </a:path>
            </a:pathLst>
          </a:custGeom>
          <a:solidFill>
            <a:srgbClr val="FFFFFF"/>
          </a:solidFill>
        </p:spPr>
        <p:txBody>
          <a:bodyPr wrap="square" lIns="0" tIns="0" rIns="0" bIns="0" rtlCol="0"/>
          <a:lstStyle/>
          <a:p>
            <a:endParaRPr/>
          </a:p>
        </p:txBody>
      </p:sp>
      <p:sp>
        <p:nvSpPr>
          <p:cNvPr id="50" name="object 50"/>
          <p:cNvSpPr/>
          <p:nvPr/>
        </p:nvSpPr>
        <p:spPr>
          <a:xfrm>
            <a:off x="7642625" y="2500716"/>
            <a:ext cx="49530" cy="204470"/>
          </a:xfrm>
          <a:custGeom>
            <a:avLst/>
            <a:gdLst/>
            <a:ahLst/>
            <a:cxnLst/>
            <a:rect l="l" t="t" r="r" b="b"/>
            <a:pathLst>
              <a:path w="49529" h="204469">
                <a:moveTo>
                  <a:pt x="0" y="204338"/>
                </a:moveTo>
                <a:lnTo>
                  <a:pt x="49377" y="204338"/>
                </a:lnTo>
                <a:lnTo>
                  <a:pt x="49377" y="0"/>
                </a:lnTo>
                <a:lnTo>
                  <a:pt x="0" y="0"/>
                </a:lnTo>
                <a:lnTo>
                  <a:pt x="0" y="204338"/>
                </a:lnTo>
                <a:close/>
              </a:path>
            </a:pathLst>
          </a:custGeom>
          <a:solidFill>
            <a:srgbClr val="FFFFFF"/>
          </a:solidFill>
        </p:spPr>
        <p:txBody>
          <a:bodyPr wrap="square" lIns="0" tIns="0" rIns="0" bIns="0" rtlCol="0"/>
          <a:lstStyle/>
          <a:p>
            <a:endParaRPr/>
          </a:p>
        </p:txBody>
      </p:sp>
      <p:sp>
        <p:nvSpPr>
          <p:cNvPr id="51" name="object 51"/>
          <p:cNvSpPr/>
          <p:nvPr/>
        </p:nvSpPr>
        <p:spPr>
          <a:xfrm>
            <a:off x="7692003" y="2500716"/>
            <a:ext cx="59690" cy="204470"/>
          </a:xfrm>
          <a:custGeom>
            <a:avLst/>
            <a:gdLst/>
            <a:ahLst/>
            <a:cxnLst/>
            <a:rect l="l" t="t" r="r" b="b"/>
            <a:pathLst>
              <a:path w="59690" h="204469">
                <a:moveTo>
                  <a:pt x="0" y="204338"/>
                </a:moveTo>
                <a:lnTo>
                  <a:pt x="59169" y="204338"/>
                </a:lnTo>
                <a:lnTo>
                  <a:pt x="59169" y="0"/>
                </a:lnTo>
                <a:lnTo>
                  <a:pt x="0" y="0"/>
                </a:lnTo>
                <a:lnTo>
                  <a:pt x="0" y="204338"/>
                </a:lnTo>
                <a:close/>
              </a:path>
            </a:pathLst>
          </a:custGeom>
          <a:solidFill>
            <a:srgbClr val="FFFFFF"/>
          </a:solidFill>
        </p:spPr>
        <p:txBody>
          <a:bodyPr wrap="square" lIns="0" tIns="0" rIns="0" bIns="0" rtlCol="0"/>
          <a:lstStyle/>
          <a:p>
            <a:endParaRPr/>
          </a:p>
        </p:txBody>
      </p:sp>
      <p:sp>
        <p:nvSpPr>
          <p:cNvPr id="52" name="object 52"/>
          <p:cNvSpPr/>
          <p:nvPr/>
        </p:nvSpPr>
        <p:spPr>
          <a:xfrm>
            <a:off x="7751172" y="2500716"/>
            <a:ext cx="148590" cy="204470"/>
          </a:xfrm>
          <a:custGeom>
            <a:avLst/>
            <a:gdLst/>
            <a:ahLst/>
            <a:cxnLst/>
            <a:rect l="l" t="t" r="r" b="b"/>
            <a:pathLst>
              <a:path w="148590" h="204469">
                <a:moveTo>
                  <a:pt x="0" y="0"/>
                </a:moveTo>
                <a:lnTo>
                  <a:pt x="148199" y="0"/>
                </a:lnTo>
                <a:lnTo>
                  <a:pt x="148199" y="204338"/>
                </a:lnTo>
                <a:lnTo>
                  <a:pt x="0" y="204338"/>
                </a:lnTo>
                <a:lnTo>
                  <a:pt x="0" y="0"/>
                </a:lnTo>
                <a:close/>
              </a:path>
            </a:pathLst>
          </a:custGeom>
          <a:solidFill>
            <a:srgbClr val="FFFFFF"/>
          </a:solidFill>
        </p:spPr>
        <p:txBody>
          <a:bodyPr wrap="square" lIns="0" tIns="0" rIns="0" bIns="0" rtlCol="0"/>
          <a:lstStyle/>
          <a:p>
            <a:endParaRPr/>
          </a:p>
        </p:txBody>
      </p:sp>
      <p:sp>
        <p:nvSpPr>
          <p:cNvPr id="53" name="object 53"/>
          <p:cNvSpPr/>
          <p:nvPr/>
        </p:nvSpPr>
        <p:spPr>
          <a:xfrm>
            <a:off x="7899371" y="2500716"/>
            <a:ext cx="158115" cy="204470"/>
          </a:xfrm>
          <a:custGeom>
            <a:avLst/>
            <a:gdLst/>
            <a:ahLst/>
            <a:cxnLst/>
            <a:rect l="l" t="t" r="r" b="b"/>
            <a:pathLst>
              <a:path w="158115" h="204469">
                <a:moveTo>
                  <a:pt x="0" y="0"/>
                </a:moveTo>
                <a:lnTo>
                  <a:pt x="157924" y="0"/>
                </a:lnTo>
                <a:lnTo>
                  <a:pt x="157924" y="204338"/>
                </a:lnTo>
                <a:lnTo>
                  <a:pt x="0" y="204338"/>
                </a:lnTo>
                <a:lnTo>
                  <a:pt x="0" y="0"/>
                </a:lnTo>
                <a:close/>
              </a:path>
            </a:pathLst>
          </a:custGeom>
          <a:solidFill>
            <a:srgbClr val="FFFFFF"/>
          </a:solidFill>
        </p:spPr>
        <p:txBody>
          <a:bodyPr wrap="square" lIns="0" tIns="0" rIns="0" bIns="0" rtlCol="0"/>
          <a:lstStyle/>
          <a:p>
            <a:endParaRPr/>
          </a:p>
        </p:txBody>
      </p:sp>
      <p:sp>
        <p:nvSpPr>
          <p:cNvPr id="54" name="object 54"/>
          <p:cNvSpPr/>
          <p:nvPr/>
        </p:nvSpPr>
        <p:spPr>
          <a:xfrm>
            <a:off x="5173912" y="2710266"/>
            <a:ext cx="148590" cy="204470"/>
          </a:xfrm>
          <a:custGeom>
            <a:avLst/>
            <a:gdLst/>
            <a:ahLst/>
            <a:cxnLst/>
            <a:rect l="l" t="t" r="r" b="b"/>
            <a:pathLst>
              <a:path w="148589" h="204469">
                <a:moveTo>
                  <a:pt x="0" y="0"/>
                </a:moveTo>
                <a:lnTo>
                  <a:pt x="148112" y="0"/>
                </a:lnTo>
                <a:lnTo>
                  <a:pt x="148112" y="204339"/>
                </a:lnTo>
                <a:lnTo>
                  <a:pt x="0" y="204339"/>
                </a:lnTo>
                <a:lnTo>
                  <a:pt x="0" y="0"/>
                </a:lnTo>
                <a:close/>
              </a:path>
            </a:pathLst>
          </a:custGeom>
          <a:solidFill>
            <a:srgbClr val="FFFFFF"/>
          </a:solidFill>
        </p:spPr>
        <p:txBody>
          <a:bodyPr wrap="square" lIns="0" tIns="0" rIns="0" bIns="0" rtlCol="0"/>
          <a:lstStyle/>
          <a:p>
            <a:endParaRPr/>
          </a:p>
        </p:txBody>
      </p:sp>
      <p:sp>
        <p:nvSpPr>
          <p:cNvPr id="55" name="object 55"/>
          <p:cNvSpPr/>
          <p:nvPr/>
        </p:nvSpPr>
        <p:spPr>
          <a:xfrm>
            <a:off x="5173912" y="2919816"/>
            <a:ext cx="311785" cy="204470"/>
          </a:xfrm>
          <a:custGeom>
            <a:avLst/>
            <a:gdLst/>
            <a:ahLst/>
            <a:cxnLst/>
            <a:rect l="l" t="t" r="r" b="b"/>
            <a:pathLst>
              <a:path w="311785" h="204469">
                <a:moveTo>
                  <a:pt x="0" y="0"/>
                </a:moveTo>
                <a:lnTo>
                  <a:pt x="311323" y="0"/>
                </a:lnTo>
                <a:lnTo>
                  <a:pt x="311323" y="204339"/>
                </a:lnTo>
                <a:lnTo>
                  <a:pt x="0" y="204339"/>
                </a:lnTo>
                <a:lnTo>
                  <a:pt x="0" y="0"/>
                </a:lnTo>
                <a:close/>
              </a:path>
            </a:pathLst>
          </a:custGeom>
          <a:solidFill>
            <a:srgbClr val="FFFFFF"/>
          </a:solidFill>
        </p:spPr>
        <p:txBody>
          <a:bodyPr wrap="square" lIns="0" tIns="0" rIns="0" bIns="0" rtlCol="0"/>
          <a:lstStyle/>
          <a:p>
            <a:endParaRPr/>
          </a:p>
        </p:txBody>
      </p:sp>
      <p:sp>
        <p:nvSpPr>
          <p:cNvPr id="56" name="object 56"/>
          <p:cNvSpPr/>
          <p:nvPr/>
        </p:nvSpPr>
        <p:spPr>
          <a:xfrm>
            <a:off x="5485235" y="2919816"/>
            <a:ext cx="1392555" cy="204470"/>
          </a:xfrm>
          <a:custGeom>
            <a:avLst/>
            <a:gdLst/>
            <a:ahLst/>
            <a:cxnLst/>
            <a:rect l="l" t="t" r="r" b="b"/>
            <a:pathLst>
              <a:path w="1392554" h="204469">
                <a:moveTo>
                  <a:pt x="0" y="0"/>
                </a:moveTo>
                <a:lnTo>
                  <a:pt x="1392448" y="0"/>
                </a:lnTo>
                <a:lnTo>
                  <a:pt x="1392448" y="204339"/>
                </a:lnTo>
                <a:lnTo>
                  <a:pt x="0" y="204339"/>
                </a:lnTo>
                <a:lnTo>
                  <a:pt x="0" y="0"/>
                </a:lnTo>
                <a:close/>
              </a:path>
            </a:pathLst>
          </a:custGeom>
          <a:solidFill>
            <a:srgbClr val="FFFFFF"/>
          </a:solidFill>
        </p:spPr>
        <p:txBody>
          <a:bodyPr wrap="square" lIns="0" tIns="0" rIns="0" bIns="0" rtlCol="0"/>
          <a:lstStyle/>
          <a:p>
            <a:endParaRPr/>
          </a:p>
        </p:txBody>
      </p:sp>
      <p:sp>
        <p:nvSpPr>
          <p:cNvPr id="57" name="object 57"/>
          <p:cNvSpPr/>
          <p:nvPr/>
        </p:nvSpPr>
        <p:spPr>
          <a:xfrm>
            <a:off x="6877684" y="2919816"/>
            <a:ext cx="104139" cy="204470"/>
          </a:xfrm>
          <a:custGeom>
            <a:avLst/>
            <a:gdLst/>
            <a:ahLst/>
            <a:cxnLst/>
            <a:rect l="l" t="t" r="r" b="b"/>
            <a:pathLst>
              <a:path w="104140" h="204469">
                <a:moveTo>
                  <a:pt x="0" y="0"/>
                </a:moveTo>
                <a:lnTo>
                  <a:pt x="103774" y="0"/>
                </a:lnTo>
                <a:lnTo>
                  <a:pt x="103774" y="204339"/>
                </a:lnTo>
                <a:lnTo>
                  <a:pt x="0" y="204339"/>
                </a:lnTo>
                <a:lnTo>
                  <a:pt x="0" y="0"/>
                </a:lnTo>
                <a:close/>
              </a:path>
            </a:pathLst>
          </a:custGeom>
          <a:solidFill>
            <a:srgbClr val="FFFFFF"/>
          </a:solidFill>
        </p:spPr>
        <p:txBody>
          <a:bodyPr wrap="square" lIns="0" tIns="0" rIns="0" bIns="0" rtlCol="0"/>
          <a:lstStyle/>
          <a:p>
            <a:endParaRPr/>
          </a:p>
        </p:txBody>
      </p:sp>
      <p:sp>
        <p:nvSpPr>
          <p:cNvPr id="58" name="object 58"/>
          <p:cNvSpPr/>
          <p:nvPr/>
        </p:nvSpPr>
        <p:spPr>
          <a:xfrm>
            <a:off x="5173912" y="3129365"/>
            <a:ext cx="1116330" cy="204470"/>
          </a:xfrm>
          <a:custGeom>
            <a:avLst/>
            <a:gdLst/>
            <a:ahLst/>
            <a:cxnLst/>
            <a:rect l="l" t="t" r="r" b="b"/>
            <a:pathLst>
              <a:path w="1116329" h="204470">
                <a:moveTo>
                  <a:pt x="0" y="0"/>
                </a:moveTo>
                <a:lnTo>
                  <a:pt x="1116184" y="0"/>
                </a:lnTo>
                <a:lnTo>
                  <a:pt x="1116184" y="204339"/>
                </a:lnTo>
                <a:lnTo>
                  <a:pt x="0" y="204339"/>
                </a:lnTo>
                <a:lnTo>
                  <a:pt x="0" y="0"/>
                </a:lnTo>
                <a:close/>
              </a:path>
            </a:pathLst>
          </a:custGeom>
          <a:solidFill>
            <a:srgbClr val="FFFFFF"/>
          </a:solidFill>
        </p:spPr>
        <p:txBody>
          <a:bodyPr wrap="square" lIns="0" tIns="0" rIns="0" bIns="0" rtlCol="0"/>
          <a:lstStyle/>
          <a:p>
            <a:endParaRPr/>
          </a:p>
        </p:txBody>
      </p:sp>
      <p:sp>
        <p:nvSpPr>
          <p:cNvPr id="59" name="object 59"/>
          <p:cNvSpPr/>
          <p:nvPr/>
        </p:nvSpPr>
        <p:spPr>
          <a:xfrm>
            <a:off x="6314781" y="3129365"/>
            <a:ext cx="0" cy="204470"/>
          </a:xfrm>
          <a:custGeom>
            <a:avLst/>
            <a:gdLst/>
            <a:ahLst/>
            <a:cxnLst/>
            <a:rect l="l" t="t" r="r" b="b"/>
            <a:pathLst>
              <a:path h="204470">
                <a:moveTo>
                  <a:pt x="0" y="0"/>
                </a:moveTo>
                <a:lnTo>
                  <a:pt x="0" y="204339"/>
                </a:lnTo>
              </a:path>
            </a:pathLst>
          </a:custGeom>
          <a:ln w="49367">
            <a:solidFill>
              <a:srgbClr val="FFFFFF"/>
            </a:solidFill>
          </a:ln>
        </p:spPr>
        <p:txBody>
          <a:bodyPr wrap="square" lIns="0" tIns="0" rIns="0" bIns="0" rtlCol="0"/>
          <a:lstStyle/>
          <a:p>
            <a:endParaRPr/>
          </a:p>
        </p:txBody>
      </p:sp>
      <p:sp>
        <p:nvSpPr>
          <p:cNvPr id="60" name="object 60"/>
          <p:cNvSpPr/>
          <p:nvPr/>
        </p:nvSpPr>
        <p:spPr>
          <a:xfrm>
            <a:off x="6339465" y="3129365"/>
            <a:ext cx="1185545" cy="204470"/>
          </a:xfrm>
          <a:custGeom>
            <a:avLst/>
            <a:gdLst/>
            <a:ahLst/>
            <a:cxnLst/>
            <a:rect l="l" t="t" r="r" b="b"/>
            <a:pathLst>
              <a:path w="1185545" h="204470">
                <a:moveTo>
                  <a:pt x="0" y="0"/>
                </a:moveTo>
                <a:lnTo>
                  <a:pt x="1185155" y="0"/>
                </a:lnTo>
                <a:lnTo>
                  <a:pt x="1185155" y="204339"/>
                </a:lnTo>
                <a:lnTo>
                  <a:pt x="0" y="204339"/>
                </a:lnTo>
                <a:lnTo>
                  <a:pt x="0" y="0"/>
                </a:lnTo>
                <a:close/>
              </a:path>
            </a:pathLst>
          </a:custGeom>
          <a:solidFill>
            <a:srgbClr val="FFFFFF"/>
          </a:solidFill>
        </p:spPr>
        <p:txBody>
          <a:bodyPr wrap="square" lIns="0" tIns="0" rIns="0" bIns="0" rtlCol="0"/>
          <a:lstStyle/>
          <a:p>
            <a:endParaRPr/>
          </a:p>
        </p:txBody>
      </p:sp>
      <p:sp>
        <p:nvSpPr>
          <p:cNvPr id="61" name="object 61"/>
          <p:cNvSpPr/>
          <p:nvPr/>
        </p:nvSpPr>
        <p:spPr>
          <a:xfrm>
            <a:off x="7524620" y="3129365"/>
            <a:ext cx="118745" cy="204470"/>
          </a:xfrm>
          <a:custGeom>
            <a:avLst/>
            <a:gdLst/>
            <a:ahLst/>
            <a:cxnLst/>
            <a:rect l="l" t="t" r="r" b="b"/>
            <a:pathLst>
              <a:path w="118745" h="204470">
                <a:moveTo>
                  <a:pt x="0" y="0"/>
                </a:moveTo>
                <a:lnTo>
                  <a:pt x="118357" y="0"/>
                </a:lnTo>
                <a:lnTo>
                  <a:pt x="118357" y="204339"/>
                </a:lnTo>
                <a:lnTo>
                  <a:pt x="0" y="204339"/>
                </a:lnTo>
                <a:lnTo>
                  <a:pt x="0" y="0"/>
                </a:lnTo>
                <a:close/>
              </a:path>
            </a:pathLst>
          </a:custGeom>
          <a:solidFill>
            <a:srgbClr val="FFFFFF"/>
          </a:solidFill>
        </p:spPr>
        <p:txBody>
          <a:bodyPr wrap="square" lIns="0" tIns="0" rIns="0" bIns="0" rtlCol="0"/>
          <a:lstStyle/>
          <a:p>
            <a:endParaRPr/>
          </a:p>
        </p:txBody>
      </p:sp>
      <p:sp>
        <p:nvSpPr>
          <p:cNvPr id="62" name="object 62"/>
          <p:cNvSpPr/>
          <p:nvPr/>
        </p:nvSpPr>
        <p:spPr>
          <a:xfrm>
            <a:off x="5173912" y="3338915"/>
            <a:ext cx="311785" cy="204470"/>
          </a:xfrm>
          <a:custGeom>
            <a:avLst/>
            <a:gdLst/>
            <a:ahLst/>
            <a:cxnLst/>
            <a:rect l="l" t="t" r="r" b="b"/>
            <a:pathLst>
              <a:path w="311785" h="204470">
                <a:moveTo>
                  <a:pt x="0" y="0"/>
                </a:moveTo>
                <a:lnTo>
                  <a:pt x="311323" y="0"/>
                </a:lnTo>
                <a:lnTo>
                  <a:pt x="311323" y="204339"/>
                </a:lnTo>
                <a:lnTo>
                  <a:pt x="0" y="204339"/>
                </a:lnTo>
                <a:lnTo>
                  <a:pt x="0" y="0"/>
                </a:lnTo>
                <a:close/>
              </a:path>
            </a:pathLst>
          </a:custGeom>
          <a:solidFill>
            <a:srgbClr val="FFFFFF"/>
          </a:solidFill>
        </p:spPr>
        <p:txBody>
          <a:bodyPr wrap="square" lIns="0" tIns="0" rIns="0" bIns="0" rtlCol="0"/>
          <a:lstStyle/>
          <a:p>
            <a:endParaRPr/>
          </a:p>
        </p:txBody>
      </p:sp>
      <p:sp>
        <p:nvSpPr>
          <p:cNvPr id="63" name="object 63"/>
          <p:cNvSpPr/>
          <p:nvPr/>
        </p:nvSpPr>
        <p:spPr>
          <a:xfrm>
            <a:off x="5485235" y="3338915"/>
            <a:ext cx="1383030" cy="204470"/>
          </a:xfrm>
          <a:custGeom>
            <a:avLst/>
            <a:gdLst/>
            <a:ahLst/>
            <a:cxnLst/>
            <a:rect l="l" t="t" r="r" b="b"/>
            <a:pathLst>
              <a:path w="1383029" h="204470">
                <a:moveTo>
                  <a:pt x="0" y="0"/>
                </a:moveTo>
                <a:lnTo>
                  <a:pt x="1382647" y="0"/>
                </a:lnTo>
                <a:lnTo>
                  <a:pt x="1382647" y="204339"/>
                </a:lnTo>
                <a:lnTo>
                  <a:pt x="0" y="204339"/>
                </a:lnTo>
                <a:lnTo>
                  <a:pt x="0" y="0"/>
                </a:lnTo>
                <a:close/>
              </a:path>
            </a:pathLst>
          </a:custGeom>
          <a:solidFill>
            <a:srgbClr val="FFFFFF"/>
          </a:solidFill>
        </p:spPr>
        <p:txBody>
          <a:bodyPr wrap="square" lIns="0" tIns="0" rIns="0" bIns="0" rtlCol="0"/>
          <a:lstStyle/>
          <a:p>
            <a:endParaRPr/>
          </a:p>
        </p:txBody>
      </p:sp>
      <p:sp>
        <p:nvSpPr>
          <p:cNvPr id="64" name="object 64"/>
          <p:cNvSpPr/>
          <p:nvPr/>
        </p:nvSpPr>
        <p:spPr>
          <a:xfrm>
            <a:off x="6867883" y="3338915"/>
            <a:ext cx="104139" cy="204470"/>
          </a:xfrm>
          <a:custGeom>
            <a:avLst/>
            <a:gdLst/>
            <a:ahLst/>
            <a:cxnLst/>
            <a:rect l="l" t="t" r="r" b="b"/>
            <a:pathLst>
              <a:path w="104140" h="204470">
                <a:moveTo>
                  <a:pt x="0" y="0"/>
                </a:moveTo>
                <a:lnTo>
                  <a:pt x="103774" y="0"/>
                </a:lnTo>
                <a:lnTo>
                  <a:pt x="103774" y="204339"/>
                </a:lnTo>
                <a:lnTo>
                  <a:pt x="0" y="204339"/>
                </a:lnTo>
                <a:lnTo>
                  <a:pt x="0" y="0"/>
                </a:lnTo>
                <a:close/>
              </a:path>
            </a:pathLst>
          </a:custGeom>
          <a:solidFill>
            <a:srgbClr val="FFFFFF"/>
          </a:solidFill>
        </p:spPr>
        <p:txBody>
          <a:bodyPr wrap="square" lIns="0" tIns="0" rIns="0" bIns="0" rtlCol="0"/>
          <a:lstStyle/>
          <a:p>
            <a:endParaRPr/>
          </a:p>
        </p:txBody>
      </p:sp>
      <p:sp>
        <p:nvSpPr>
          <p:cNvPr id="65" name="object 65"/>
          <p:cNvSpPr/>
          <p:nvPr/>
        </p:nvSpPr>
        <p:spPr>
          <a:xfrm>
            <a:off x="5173912" y="3548465"/>
            <a:ext cx="1294130" cy="204470"/>
          </a:xfrm>
          <a:custGeom>
            <a:avLst/>
            <a:gdLst/>
            <a:ahLst/>
            <a:cxnLst/>
            <a:rect l="l" t="t" r="r" b="b"/>
            <a:pathLst>
              <a:path w="1294129" h="204470">
                <a:moveTo>
                  <a:pt x="0" y="0"/>
                </a:moveTo>
                <a:lnTo>
                  <a:pt x="1293711" y="0"/>
                </a:lnTo>
                <a:lnTo>
                  <a:pt x="1293711" y="204339"/>
                </a:lnTo>
                <a:lnTo>
                  <a:pt x="0" y="204339"/>
                </a:lnTo>
                <a:lnTo>
                  <a:pt x="0" y="0"/>
                </a:lnTo>
                <a:close/>
              </a:path>
            </a:pathLst>
          </a:custGeom>
          <a:solidFill>
            <a:srgbClr val="FFFFFF"/>
          </a:solidFill>
        </p:spPr>
        <p:txBody>
          <a:bodyPr wrap="square" lIns="0" tIns="0" rIns="0" bIns="0" rtlCol="0"/>
          <a:lstStyle/>
          <a:p>
            <a:endParaRPr/>
          </a:p>
        </p:txBody>
      </p:sp>
      <p:sp>
        <p:nvSpPr>
          <p:cNvPr id="66" name="object 66"/>
          <p:cNvSpPr/>
          <p:nvPr/>
        </p:nvSpPr>
        <p:spPr>
          <a:xfrm>
            <a:off x="6492307" y="3548465"/>
            <a:ext cx="0" cy="204470"/>
          </a:xfrm>
          <a:custGeom>
            <a:avLst/>
            <a:gdLst/>
            <a:ahLst/>
            <a:cxnLst/>
            <a:rect l="l" t="t" r="r" b="b"/>
            <a:pathLst>
              <a:path h="204470">
                <a:moveTo>
                  <a:pt x="0" y="0"/>
                </a:moveTo>
                <a:lnTo>
                  <a:pt x="0" y="204339"/>
                </a:lnTo>
              </a:path>
            </a:pathLst>
          </a:custGeom>
          <a:ln w="49367">
            <a:solidFill>
              <a:srgbClr val="FFFFFF"/>
            </a:solidFill>
          </a:ln>
        </p:spPr>
        <p:txBody>
          <a:bodyPr wrap="square" lIns="0" tIns="0" rIns="0" bIns="0" rtlCol="0"/>
          <a:lstStyle/>
          <a:p>
            <a:endParaRPr/>
          </a:p>
        </p:txBody>
      </p:sp>
      <p:sp>
        <p:nvSpPr>
          <p:cNvPr id="67" name="object 67"/>
          <p:cNvSpPr/>
          <p:nvPr/>
        </p:nvSpPr>
        <p:spPr>
          <a:xfrm>
            <a:off x="6516992" y="3548465"/>
            <a:ext cx="988060" cy="204470"/>
          </a:xfrm>
          <a:custGeom>
            <a:avLst/>
            <a:gdLst/>
            <a:ahLst/>
            <a:cxnLst/>
            <a:rect l="l" t="t" r="r" b="b"/>
            <a:pathLst>
              <a:path w="988059" h="204470">
                <a:moveTo>
                  <a:pt x="0" y="0"/>
                </a:moveTo>
                <a:lnTo>
                  <a:pt x="987502" y="0"/>
                </a:lnTo>
                <a:lnTo>
                  <a:pt x="987502" y="204339"/>
                </a:lnTo>
                <a:lnTo>
                  <a:pt x="0" y="204339"/>
                </a:lnTo>
                <a:lnTo>
                  <a:pt x="0" y="0"/>
                </a:lnTo>
                <a:close/>
              </a:path>
            </a:pathLst>
          </a:custGeom>
          <a:solidFill>
            <a:srgbClr val="FFFFFF"/>
          </a:solidFill>
        </p:spPr>
        <p:txBody>
          <a:bodyPr wrap="square" lIns="0" tIns="0" rIns="0" bIns="0" rtlCol="0"/>
          <a:lstStyle/>
          <a:p>
            <a:endParaRPr/>
          </a:p>
        </p:txBody>
      </p:sp>
      <p:sp>
        <p:nvSpPr>
          <p:cNvPr id="68" name="object 68"/>
          <p:cNvSpPr/>
          <p:nvPr/>
        </p:nvSpPr>
        <p:spPr>
          <a:xfrm>
            <a:off x="7534083" y="3548465"/>
            <a:ext cx="0" cy="204470"/>
          </a:xfrm>
          <a:custGeom>
            <a:avLst/>
            <a:gdLst/>
            <a:ahLst/>
            <a:cxnLst/>
            <a:rect l="l" t="t" r="r" b="b"/>
            <a:pathLst>
              <a:path h="204470">
                <a:moveTo>
                  <a:pt x="0" y="0"/>
                </a:moveTo>
                <a:lnTo>
                  <a:pt x="0" y="204339"/>
                </a:lnTo>
              </a:path>
            </a:pathLst>
          </a:custGeom>
          <a:ln w="59178">
            <a:solidFill>
              <a:srgbClr val="FFFFFF"/>
            </a:solidFill>
          </a:ln>
        </p:spPr>
        <p:txBody>
          <a:bodyPr wrap="square" lIns="0" tIns="0" rIns="0" bIns="0" rtlCol="0"/>
          <a:lstStyle/>
          <a:p>
            <a:endParaRPr/>
          </a:p>
        </p:txBody>
      </p:sp>
      <p:sp>
        <p:nvSpPr>
          <p:cNvPr id="69" name="object 69"/>
          <p:cNvSpPr/>
          <p:nvPr/>
        </p:nvSpPr>
        <p:spPr>
          <a:xfrm>
            <a:off x="7563673" y="3548465"/>
            <a:ext cx="563245" cy="204470"/>
          </a:xfrm>
          <a:custGeom>
            <a:avLst/>
            <a:gdLst/>
            <a:ahLst/>
            <a:cxnLst/>
            <a:rect l="l" t="t" r="r" b="b"/>
            <a:pathLst>
              <a:path w="563245" h="204470">
                <a:moveTo>
                  <a:pt x="0" y="0"/>
                </a:moveTo>
                <a:lnTo>
                  <a:pt x="563031" y="0"/>
                </a:lnTo>
                <a:lnTo>
                  <a:pt x="563031" y="204339"/>
                </a:lnTo>
                <a:lnTo>
                  <a:pt x="0" y="204339"/>
                </a:lnTo>
                <a:lnTo>
                  <a:pt x="0" y="0"/>
                </a:lnTo>
                <a:close/>
              </a:path>
            </a:pathLst>
          </a:custGeom>
          <a:solidFill>
            <a:srgbClr val="FFFFFF"/>
          </a:solidFill>
        </p:spPr>
        <p:txBody>
          <a:bodyPr wrap="square" lIns="0" tIns="0" rIns="0" bIns="0" rtlCol="0"/>
          <a:lstStyle/>
          <a:p>
            <a:endParaRPr/>
          </a:p>
        </p:txBody>
      </p:sp>
      <p:sp>
        <p:nvSpPr>
          <p:cNvPr id="70" name="object 70"/>
          <p:cNvSpPr/>
          <p:nvPr/>
        </p:nvSpPr>
        <p:spPr>
          <a:xfrm>
            <a:off x="8156293" y="3548465"/>
            <a:ext cx="0" cy="204470"/>
          </a:xfrm>
          <a:custGeom>
            <a:avLst/>
            <a:gdLst/>
            <a:ahLst/>
            <a:cxnLst/>
            <a:rect l="l" t="t" r="r" b="b"/>
            <a:pathLst>
              <a:path h="204470">
                <a:moveTo>
                  <a:pt x="0" y="0"/>
                </a:moveTo>
                <a:lnTo>
                  <a:pt x="0" y="204339"/>
                </a:lnTo>
              </a:path>
            </a:pathLst>
          </a:custGeom>
          <a:ln w="59178">
            <a:solidFill>
              <a:srgbClr val="FFFFFF"/>
            </a:solidFill>
          </a:ln>
        </p:spPr>
        <p:txBody>
          <a:bodyPr wrap="square" lIns="0" tIns="0" rIns="0" bIns="0" rtlCol="0"/>
          <a:lstStyle/>
          <a:p>
            <a:endParaRPr/>
          </a:p>
        </p:txBody>
      </p:sp>
      <p:sp>
        <p:nvSpPr>
          <p:cNvPr id="71" name="object 71"/>
          <p:cNvSpPr/>
          <p:nvPr/>
        </p:nvSpPr>
        <p:spPr>
          <a:xfrm>
            <a:off x="5173912" y="3758014"/>
            <a:ext cx="311785" cy="204470"/>
          </a:xfrm>
          <a:custGeom>
            <a:avLst/>
            <a:gdLst/>
            <a:ahLst/>
            <a:cxnLst/>
            <a:rect l="l" t="t" r="r" b="b"/>
            <a:pathLst>
              <a:path w="311785" h="204470">
                <a:moveTo>
                  <a:pt x="0" y="0"/>
                </a:moveTo>
                <a:lnTo>
                  <a:pt x="311323" y="0"/>
                </a:lnTo>
                <a:lnTo>
                  <a:pt x="311323" y="204339"/>
                </a:lnTo>
                <a:lnTo>
                  <a:pt x="0" y="204339"/>
                </a:lnTo>
                <a:lnTo>
                  <a:pt x="0" y="0"/>
                </a:lnTo>
                <a:close/>
              </a:path>
            </a:pathLst>
          </a:custGeom>
          <a:solidFill>
            <a:srgbClr val="FFFFFF"/>
          </a:solidFill>
        </p:spPr>
        <p:txBody>
          <a:bodyPr wrap="square" lIns="0" tIns="0" rIns="0" bIns="0" rtlCol="0"/>
          <a:lstStyle/>
          <a:p>
            <a:endParaRPr/>
          </a:p>
        </p:txBody>
      </p:sp>
      <p:sp>
        <p:nvSpPr>
          <p:cNvPr id="72" name="object 72"/>
          <p:cNvSpPr/>
          <p:nvPr/>
        </p:nvSpPr>
        <p:spPr>
          <a:xfrm>
            <a:off x="5485235" y="3758014"/>
            <a:ext cx="1333500" cy="204470"/>
          </a:xfrm>
          <a:custGeom>
            <a:avLst/>
            <a:gdLst/>
            <a:ahLst/>
            <a:cxnLst/>
            <a:rect l="l" t="t" r="r" b="b"/>
            <a:pathLst>
              <a:path w="1333500" h="204470">
                <a:moveTo>
                  <a:pt x="0" y="0"/>
                </a:moveTo>
                <a:lnTo>
                  <a:pt x="1333269" y="0"/>
                </a:lnTo>
                <a:lnTo>
                  <a:pt x="1333269" y="204339"/>
                </a:lnTo>
                <a:lnTo>
                  <a:pt x="0" y="204339"/>
                </a:lnTo>
                <a:lnTo>
                  <a:pt x="0" y="0"/>
                </a:lnTo>
                <a:close/>
              </a:path>
            </a:pathLst>
          </a:custGeom>
          <a:solidFill>
            <a:srgbClr val="FFFFFF"/>
          </a:solidFill>
        </p:spPr>
        <p:txBody>
          <a:bodyPr wrap="square" lIns="0" tIns="0" rIns="0" bIns="0" rtlCol="0"/>
          <a:lstStyle/>
          <a:p>
            <a:endParaRPr/>
          </a:p>
        </p:txBody>
      </p:sp>
      <p:sp>
        <p:nvSpPr>
          <p:cNvPr id="73" name="object 73"/>
          <p:cNvSpPr txBox="1"/>
          <p:nvPr/>
        </p:nvSpPr>
        <p:spPr>
          <a:xfrm>
            <a:off x="388149" y="808324"/>
            <a:ext cx="8462645" cy="3159125"/>
          </a:xfrm>
          <a:prstGeom prst="rect">
            <a:avLst/>
          </a:prstGeom>
        </p:spPr>
        <p:txBody>
          <a:bodyPr vert="horz" wrap="square" lIns="0" tIns="12700" rIns="0" bIns="0" rtlCol="0">
            <a:spAutoFit/>
          </a:bodyPr>
          <a:lstStyle/>
          <a:p>
            <a:pPr marL="379095" marR="5080" indent="-366395">
              <a:lnSpc>
                <a:spcPct val="136600"/>
              </a:lnSpc>
              <a:spcBef>
                <a:spcPts val="100"/>
              </a:spcBef>
              <a:buChar char="●"/>
              <a:tabLst>
                <a:tab pos="379095" algn="l"/>
                <a:tab pos="379730" algn="l"/>
              </a:tabLst>
            </a:pPr>
            <a:r>
              <a:rPr sz="1800" spc="-5" dirty="0">
                <a:latin typeface="Arial"/>
                <a:cs typeface="Arial"/>
              </a:rPr>
              <a:t>Squeezes </a:t>
            </a:r>
            <a:r>
              <a:rPr sz="1800" dirty="0">
                <a:latin typeface="Arial"/>
                <a:cs typeface="Arial"/>
              </a:rPr>
              <a:t>(or stretches) </a:t>
            </a:r>
            <a:r>
              <a:rPr sz="1800" spc="-5" dirty="0">
                <a:latin typeface="Arial"/>
                <a:cs typeface="Arial"/>
              </a:rPr>
              <a:t>all </a:t>
            </a:r>
            <a:r>
              <a:rPr sz="1800" dirty="0">
                <a:latin typeface="Arial"/>
                <a:cs typeface="Arial"/>
              </a:rPr>
              <a:t>values </a:t>
            </a:r>
            <a:r>
              <a:rPr sz="1800" spc="-5" dirty="0">
                <a:latin typeface="Arial"/>
                <a:cs typeface="Arial"/>
              </a:rPr>
              <a:t>within the </a:t>
            </a:r>
            <a:r>
              <a:rPr sz="1800" dirty="0">
                <a:latin typeface="Arial"/>
                <a:cs typeface="Arial"/>
              </a:rPr>
              <a:t>range </a:t>
            </a:r>
            <a:r>
              <a:rPr sz="1800" spc="-5" dirty="0">
                <a:latin typeface="Arial"/>
                <a:cs typeface="Arial"/>
              </a:rPr>
              <a:t>of [0, 1] to add </a:t>
            </a:r>
            <a:r>
              <a:rPr sz="1800" dirty="0">
                <a:latin typeface="Arial"/>
                <a:cs typeface="Arial"/>
              </a:rPr>
              <a:t>robustness </a:t>
            </a:r>
            <a:r>
              <a:rPr sz="1800" spc="-5" dirty="0">
                <a:latin typeface="Arial"/>
                <a:cs typeface="Arial"/>
              </a:rPr>
              <a:t>to  </a:t>
            </a:r>
            <a:r>
              <a:rPr sz="1800" dirty="0">
                <a:latin typeface="Arial"/>
                <a:cs typeface="Arial"/>
              </a:rPr>
              <a:t>very small standard </a:t>
            </a:r>
            <a:r>
              <a:rPr sz="1800" spc="-5" dirty="0">
                <a:latin typeface="Arial"/>
                <a:cs typeface="Arial"/>
              </a:rPr>
              <a:t>deviations and preserving </a:t>
            </a:r>
            <a:r>
              <a:rPr sz="1800" dirty="0">
                <a:latin typeface="Arial"/>
                <a:cs typeface="Arial"/>
              </a:rPr>
              <a:t>zeros </a:t>
            </a:r>
            <a:r>
              <a:rPr sz="1800" spc="-5" dirty="0">
                <a:latin typeface="Arial"/>
                <a:cs typeface="Arial"/>
              </a:rPr>
              <a:t>for </a:t>
            </a:r>
            <a:r>
              <a:rPr sz="1800" dirty="0">
                <a:latin typeface="Arial"/>
                <a:cs typeface="Arial"/>
              </a:rPr>
              <a:t>sparse</a:t>
            </a:r>
            <a:r>
              <a:rPr sz="1800" spc="-55" dirty="0">
                <a:latin typeface="Arial"/>
                <a:cs typeface="Arial"/>
              </a:rPr>
              <a:t> </a:t>
            </a:r>
            <a:r>
              <a:rPr sz="1800" spc="-5" dirty="0">
                <a:latin typeface="Arial"/>
                <a:cs typeface="Arial"/>
              </a:rPr>
              <a:t>data.</a:t>
            </a:r>
            <a:endParaRPr sz="1800">
              <a:latin typeface="Arial"/>
              <a:cs typeface="Arial"/>
            </a:endParaRPr>
          </a:p>
          <a:p>
            <a:pPr>
              <a:lnSpc>
                <a:spcPct val="100000"/>
              </a:lnSpc>
              <a:spcBef>
                <a:spcPts val="55"/>
              </a:spcBef>
            </a:pPr>
            <a:endParaRPr sz="1900">
              <a:latin typeface="Times New Roman"/>
              <a:cs typeface="Times New Roman"/>
            </a:endParaRPr>
          </a:p>
          <a:p>
            <a:pPr marL="4785360">
              <a:lnSpc>
                <a:spcPts val="1664"/>
              </a:lnSpc>
            </a:pPr>
            <a:r>
              <a:rPr sz="1400" spc="-5" dirty="0">
                <a:solidFill>
                  <a:srgbClr val="44AADD"/>
                </a:solidFill>
                <a:latin typeface="Arial"/>
                <a:cs typeface="Arial"/>
              </a:rPr>
              <a:t>&gt;&gt;&gt; </a:t>
            </a:r>
            <a:r>
              <a:rPr sz="1400" b="1" dirty="0">
                <a:solidFill>
                  <a:srgbClr val="800000"/>
                </a:solidFill>
                <a:latin typeface="Arial"/>
                <a:cs typeface="Arial"/>
              </a:rPr>
              <a:t>from </a:t>
            </a:r>
            <a:r>
              <a:rPr sz="1400" dirty="0">
                <a:latin typeface="Arial"/>
                <a:cs typeface="Arial"/>
              </a:rPr>
              <a:t>sklearn </a:t>
            </a:r>
            <a:r>
              <a:rPr sz="1400" b="1" spc="-5" dirty="0">
                <a:solidFill>
                  <a:srgbClr val="800000"/>
                </a:solidFill>
                <a:latin typeface="Arial"/>
                <a:cs typeface="Arial"/>
              </a:rPr>
              <a:t>import</a:t>
            </a:r>
            <a:r>
              <a:rPr sz="1400" b="1" spc="-30" dirty="0">
                <a:solidFill>
                  <a:srgbClr val="800000"/>
                </a:solidFill>
                <a:latin typeface="Arial"/>
                <a:cs typeface="Arial"/>
              </a:rPr>
              <a:t> </a:t>
            </a:r>
            <a:r>
              <a:rPr sz="1400" spc="-5" dirty="0">
                <a:latin typeface="Arial"/>
                <a:cs typeface="Arial"/>
              </a:rPr>
              <a:t>preprocessing</a:t>
            </a:r>
            <a:endParaRPr sz="1400">
              <a:latin typeface="Arial"/>
              <a:cs typeface="Arial"/>
            </a:endParaRPr>
          </a:p>
          <a:p>
            <a:pPr marL="4785360">
              <a:lnSpc>
                <a:spcPts val="1650"/>
              </a:lnSpc>
            </a:pPr>
            <a:r>
              <a:rPr sz="1400" spc="-5" dirty="0">
                <a:solidFill>
                  <a:srgbClr val="44AADD"/>
                </a:solidFill>
                <a:latin typeface="Arial"/>
                <a:cs typeface="Arial"/>
              </a:rPr>
              <a:t>&gt;&gt;&gt; </a:t>
            </a:r>
            <a:r>
              <a:rPr sz="1400" spc="-5" dirty="0">
                <a:latin typeface="Arial"/>
                <a:cs typeface="Arial"/>
              </a:rPr>
              <a:t>X_train </a:t>
            </a:r>
            <a:r>
              <a:rPr sz="1400" dirty="0">
                <a:solidFill>
                  <a:srgbClr val="80802F"/>
                </a:solidFill>
                <a:latin typeface="Arial"/>
                <a:cs typeface="Arial"/>
              </a:rPr>
              <a:t>= </a:t>
            </a:r>
            <a:r>
              <a:rPr sz="1400" spc="-5" dirty="0">
                <a:latin typeface="Arial"/>
                <a:cs typeface="Arial"/>
              </a:rPr>
              <a:t>np</a:t>
            </a:r>
            <a:r>
              <a:rPr sz="1400" spc="-5" dirty="0">
                <a:solidFill>
                  <a:srgbClr val="80802F"/>
                </a:solidFill>
                <a:latin typeface="Arial"/>
                <a:cs typeface="Arial"/>
              </a:rPr>
              <a:t>.</a:t>
            </a:r>
            <a:r>
              <a:rPr sz="1400" spc="-5" dirty="0">
                <a:latin typeface="Arial"/>
                <a:cs typeface="Arial"/>
              </a:rPr>
              <a:t>array</a:t>
            </a:r>
            <a:r>
              <a:rPr sz="1400" spc="-5" dirty="0">
                <a:solidFill>
                  <a:srgbClr val="80802F"/>
                </a:solidFill>
                <a:latin typeface="Arial"/>
                <a:cs typeface="Arial"/>
              </a:rPr>
              <a:t>([[ </a:t>
            </a:r>
            <a:r>
              <a:rPr sz="1400" spc="-5" dirty="0">
                <a:solidFill>
                  <a:srgbClr val="008000"/>
                </a:solidFill>
                <a:latin typeface="Arial"/>
                <a:cs typeface="Arial"/>
              </a:rPr>
              <a:t>1.</a:t>
            </a:r>
            <a:r>
              <a:rPr sz="1400" spc="-5" dirty="0">
                <a:solidFill>
                  <a:srgbClr val="80802F"/>
                </a:solidFill>
                <a:latin typeface="Arial"/>
                <a:cs typeface="Arial"/>
              </a:rPr>
              <a:t>, </a:t>
            </a:r>
            <a:r>
              <a:rPr sz="1400" spc="-5" dirty="0">
                <a:solidFill>
                  <a:srgbClr val="44AADD"/>
                </a:solidFill>
                <a:latin typeface="Arial"/>
                <a:cs typeface="Arial"/>
              </a:rPr>
              <a:t>-</a:t>
            </a:r>
            <a:r>
              <a:rPr sz="1400" spc="-5" dirty="0">
                <a:solidFill>
                  <a:srgbClr val="008000"/>
                </a:solidFill>
                <a:latin typeface="Arial"/>
                <a:cs typeface="Arial"/>
              </a:rPr>
              <a:t>1.</a:t>
            </a:r>
            <a:r>
              <a:rPr sz="1400" spc="-5" dirty="0">
                <a:solidFill>
                  <a:srgbClr val="80802F"/>
                </a:solidFill>
                <a:latin typeface="Arial"/>
                <a:cs typeface="Arial"/>
              </a:rPr>
              <a:t>,</a:t>
            </a:r>
            <a:r>
              <a:rPr sz="1400" spc="335" dirty="0">
                <a:solidFill>
                  <a:srgbClr val="80802F"/>
                </a:solidFill>
                <a:latin typeface="Arial"/>
                <a:cs typeface="Arial"/>
              </a:rPr>
              <a:t> </a:t>
            </a:r>
            <a:r>
              <a:rPr sz="1400" spc="-5" dirty="0">
                <a:solidFill>
                  <a:srgbClr val="008000"/>
                </a:solidFill>
                <a:latin typeface="Arial"/>
                <a:cs typeface="Arial"/>
              </a:rPr>
              <a:t>2.</a:t>
            </a:r>
            <a:r>
              <a:rPr sz="1400" spc="-5" dirty="0">
                <a:solidFill>
                  <a:srgbClr val="80802F"/>
                </a:solidFill>
                <a:latin typeface="Arial"/>
                <a:cs typeface="Arial"/>
              </a:rPr>
              <a:t>],</a:t>
            </a:r>
            <a:endParaRPr sz="1400">
              <a:latin typeface="Arial"/>
              <a:cs typeface="Arial"/>
            </a:endParaRPr>
          </a:p>
          <a:p>
            <a:pPr marL="4785360">
              <a:lnSpc>
                <a:spcPts val="1650"/>
              </a:lnSpc>
              <a:tabLst>
                <a:tab pos="6661784" algn="l"/>
              </a:tabLst>
            </a:pPr>
            <a:r>
              <a:rPr sz="1400" spc="-5" dirty="0">
                <a:solidFill>
                  <a:srgbClr val="80802F"/>
                </a:solidFill>
                <a:latin typeface="Arial"/>
                <a:cs typeface="Arial"/>
              </a:rPr>
              <a:t>...	</a:t>
            </a:r>
            <a:r>
              <a:rPr sz="1400" dirty="0">
                <a:solidFill>
                  <a:srgbClr val="80802F"/>
                </a:solidFill>
                <a:latin typeface="Arial"/>
                <a:cs typeface="Arial"/>
              </a:rPr>
              <a:t>[ </a:t>
            </a:r>
            <a:r>
              <a:rPr sz="1400" spc="-5" dirty="0">
                <a:solidFill>
                  <a:srgbClr val="008000"/>
                </a:solidFill>
                <a:latin typeface="Arial"/>
                <a:cs typeface="Arial"/>
              </a:rPr>
              <a:t>2.</a:t>
            </a:r>
            <a:r>
              <a:rPr sz="1400" spc="-5" dirty="0">
                <a:solidFill>
                  <a:srgbClr val="80802F"/>
                </a:solidFill>
                <a:latin typeface="Arial"/>
                <a:cs typeface="Arial"/>
              </a:rPr>
              <a:t>,  </a:t>
            </a:r>
            <a:r>
              <a:rPr sz="1400" spc="-5" dirty="0">
                <a:solidFill>
                  <a:srgbClr val="008000"/>
                </a:solidFill>
                <a:latin typeface="Arial"/>
                <a:cs typeface="Arial"/>
              </a:rPr>
              <a:t>0.</a:t>
            </a:r>
            <a:r>
              <a:rPr sz="1400" spc="-5" dirty="0">
                <a:solidFill>
                  <a:srgbClr val="80802F"/>
                </a:solidFill>
                <a:latin typeface="Arial"/>
                <a:cs typeface="Arial"/>
              </a:rPr>
              <a:t>,</a:t>
            </a:r>
            <a:r>
              <a:rPr sz="1400" spc="290" dirty="0">
                <a:solidFill>
                  <a:srgbClr val="80802F"/>
                </a:solidFill>
                <a:latin typeface="Arial"/>
                <a:cs typeface="Arial"/>
              </a:rPr>
              <a:t> </a:t>
            </a:r>
            <a:r>
              <a:rPr sz="1400" spc="-5" dirty="0">
                <a:solidFill>
                  <a:srgbClr val="008000"/>
                </a:solidFill>
                <a:latin typeface="Arial"/>
                <a:cs typeface="Arial"/>
              </a:rPr>
              <a:t>0.</a:t>
            </a:r>
            <a:r>
              <a:rPr sz="1400" spc="-5" dirty="0">
                <a:solidFill>
                  <a:srgbClr val="80802F"/>
                </a:solidFill>
                <a:latin typeface="Arial"/>
                <a:cs typeface="Arial"/>
              </a:rPr>
              <a:t>],</a:t>
            </a:r>
            <a:endParaRPr sz="1400">
              <a:latin typeface="Arial"/>
              <a:cs typeface="Arial"/>
            </a:endParaRPr>
          </a:p>
          <a:p>
            <a:pPr marL="4785360">
              <a:lnSpc>
                <a:spcPts val="1650"/>
              </a:lnSpc>
              <a:tabLst>
                <a:tab pos="6661784" algn="l"/>
              </a:tabLst>
            </a:pPr>
            <a:r>
              <a:rPr sz="1400" spc="-5" dirty="0">
                <a:solidFill>
                  <a:srgbClr val="80802F"/>
                </a:solidFill>
                <a:latin typeface="Arial"/>
                <a:cs typeface="Arial"/>
              </a:rPr>
              <a:t>...	</a:t>
            </a:r>
            <a:r>
              <a:rPr sz="1400" dirty="0">
                <a:solidFill>
                  <a:srgbClr val="80802F"/>
                </a:solidFill>
                <a:latin typeface="Arial"/>
                <a:cs typeface="Arial"/>
              </a:rPr>
              <a:t>[ </a:t>
            </a:r>
            <a:r>
              <a:rPr sz="1400" spc="-5" dirty="0">
                <a:solidFill>
                  <a:srgbClr val="008000"/>
                </a:solidFill>
                <a:latin typeface="Arial"/>
                <a:cs typeface="Arial"/>
              </a:rPr>
              <a:t>0.</a:t>
            </a:r>
            <a:r>
              <a:rPr sz="1400" spc="-5" dirty="0">
                <a:solidFill>
                  <a:srgbClr val="80802F"/>
                </a:solidFill>
                <a:latin typeface="Arial"/>
                <a:cs typeface="Arial"/>
              </a:rPr>
              <a:t>, </a:t>
            </a:r>
            <a:r>
              <a:rPr sz="1400" spc="-5" dirty="0">
                <a:solidFill>
                  <a:srgbClr val="008000"/>
                </a:solidFill>
                <a:latin typeface="Arial"/>
                <a:cs typeface="Arial"/>
              </a:rPr>
              <a:t>1.</a:t>
            </a:r>
            <a:r>
              <a:rPr sz="1400" spc="-5" dirty="0">
                <a:solidFill>
                  <a:srgbClr val="80802F"/>
                </a:solidFill>
                <a:latin typeface="Arial"/>
                <a:cs typeface="Arial"/>
              </a:rPr>
              <a:t>,</a:t>
            </a:r>
            <a:r>
              <a:rPr sz="1400" spc="-25" dirty="0">
                <a:solidFill>
                  <a:srgbClr val="80802F"/>
                </a:solidFill>
                <a:latin typeface="Arial"/>
                <a:cs typeface="Arial"/>
              </a:rPr>
              <a:t> </a:t>
            </a:r>
            <a:r>
              <a:rPr sz="1400" spc="-5" dirty="0">
                <a:solidFill>
                  <a:srgbClr val="44AADD"/>
                </a:solidFill>
                <a:latin typeface="Arial"/>
                <a:cs typeface="Arial"/>
              </a:rPr>
              <a:t>-</a:t>
            </a:r>
            <a:r>
              <a:rPr sz="1400" spc="-5" dirty="0">
                <a:solidFill>
                  <a:srgbClr val="008000"/>
                </a:solidFill>
                <a:latin typeface="Arial"/>
                <a:cs typeface="Arial"/>
              </a:rPr>
              <a:t>1.</a:t>
            </a:r>
            <a:r>
              <a:rPr sz="1400" spc="-5" dirty="0">
                <a:solidFill>
                  <a:srgbClr val="80802F"/>
                </a:solidFill>
                <a:latin typeface="Arial"/>
                <a:cs typeface="Arial"/>
              </a:rPr>
              <a:t>]])</a:t>
            </a:r>
            <a:endParaRPr sz="1400">
              <a:latin typeface="Arial"/>
              <a:cs typeface="Arial"/>
            </a:endParaRPr>
          </a:p>
          <a:p>
            <a:pPr marL="1256665" algn="ctr">
              <a:lnSpc>
                <a:spcPts val="1650"/>
              </a:lnSpc>
            </a:pPr>
            <a:r>
              <a:rPr sz="1400" spc="-5" dirty="0">
                <a:solidFill>
                  <a:srgbClr val="80802F"/>
                </a:solidFill>
                <a:latin typeface="Arial"/>
                <a:cs typeface="Arial"/>
              </a:rPr>
              <a:t>...</a:t>
            </a:r>
            <a:endParaRPr sz="1400">
              <a:latin typeface="Arial"/>
              <a:cs typeface="Arial"/>
            </a:endParaRPr>
          </a:p>
          <a:p>
            <a:pPr marL="4785360" marR="1199515">
              <a:lnSpc>
                <a:spcPts val="1650"/>
              </a:lnSpc>
              <a:spcBef>
                <a:spcPts val="65"/>
              </a:spcBef>
            </a:pPr>
            <a:r>
              <a:rPr sz="1400" spc="-5" dirty="0">
                <a:solidFill>
                  <a:srgbClr val="44AADD"/>
                </a:solidFill>
                <a:latin typeface="Arial"/>
                <a:cs typeface="Arial"/>
              </a:rPr>
              <a:t>&gt;&gt;&gt; </a:t>
            </a:r>
            <a:r>
              <a:rPr sz="1400" dirty="0">
                <a:latin typeface="Arial"/>
                <a:cs typeface="Arial"/>
              </a:rPr>
              <a:t>min_max_scaler </a:t>
            </a:r>
            <a:r>
              <a:rPr sz="1400" dirty="0">
                <a:solidFill>
                  <a:srgbClr val="80802F"/>
                </a:solidFill>
                <a:latin typeface="Arial"/>
                <a:cs typeface="Arial"/>
              </a:rPr>
              <a:t>=  </a:t>
            </a:r>
            <a:r>
              <a:rPr sz="1400" spc="-5" dirty="0">
                <a:latin typeface="Arial"/>
                <a:cs typeface="Arial"/>
              </a:rPr>
              <a:t>preprocessing</a:t>
            </a:r>
            <a:r>
              <a:rPr sz="1400" spc="-5" dirty="0">
                <a:solidFill>
                  <a:srgbClr val="80802F"/>
                </a:solidFill>
                <a:latin typeface="Arial"/>
                <a:cs typeface="Arial"/>
              </a:rPr>
              <a:t>.</a:t>
            </a:r>
            <a:r>
              <a:rPr sz="1400" b="1" spc="-5" dirty="0">
                <a:latin typeface="Arial"/>
                <a:cs typeface="Arial"/>
              </a:rPr>
              <a:t>MinMaxScaler</a:t>
            </a:r>
            <a:r>
              <a:rPr sz="1400" spc="-5" dirty="0">
                <a:solidFill>
                  <a:srgbClr val="80802F"/>
                </a:solidFill>
                <a:latin typeface="Arial"/>
                <a:cs typeface="Arial"/>
              </a:rPr>
              <a:t>()</a:t>
            </a:r>
            <a:endParaRPr sz="1400">
              <a:latin typeface="Arial"/>
              <a:cs typeface="Arial"/>
            </a:endParaRPr>
          </a:p>
          <a:p>
            <a:pPr marL="4785360" marR="656590">
              <a:lnSpc>
                <a:spcPts val="1650"/>
              </a:lnSpc>
            </a:pPr>
            <a:r>
              <a:rPr sz="1400" spc="-5" dirty="0">
                <a:solidFill>
                  <a:srgbClr val="44AADD"/>
                </a:solidFill>
                <a:latin typeface="Arial"/>
                <a:cs typeface="Arial"/>
              </a:rPr>
              <a:t>&gt;&gt;&gt; </a:t>
            </a:r>
            <a:r>
              <a:rPr sz="1400" spc="-5" dirty="0">
                <a:latin typeface="Arial"/>
                <a:cs typeface="Arial"/>
              </a:rPr>
              <a:t>X_train_minmax </a:t>
            </a:r>
            <a:r>
              <a:rPr sz="1400" dirty="0">
                <a:solidFill>
                  <a:srgbClr val="80802F"/>
                </a:solidFill>
                <a:latin typeface="Arial"/>
                <a:cs typeface="Arial"/>
              </a:rPr>
              <a:t>=  </a:t>
            </a:r>
            <a:r>
              <a:rPr sz="1400" spc="-5" dirty="0">
                <a:latin typeface="Arial"/>
                <a:cs typeface="Arial"/>
              </a:rPr>
              <a:t>min_max_scaler</a:t>
            </a:r>
            <a:r>
              <a:rPr sz="1400" spc="-5" dirty="0">
                <a:solidFill>
                  <a:srgbClr val="80802F"/>
                </a:solidFill>
                <a:latin typeface="Arial"/>
                <a:cs typeface="Arial"/>
              </a:rPr>
              <a:t>.</a:t>
            </a:r>
            <a:r>
              <a:rPr sz="1400" spc="-5" dirty="0">
                <a:latin typeface="Arial"/>
                <a:cs typeface="Arial"/>
              </a:rPr>
              <a:t>fit_transform</a:t>
            </a:r>
            <a:r>
              <a:rPr sz="1400" spc="-5" dirty="0">
                <a:solidFill>
                  <a:srgbClr val="80802F"/>
                </a:solidFill>
                <a:latin typeface="Arial"/>
                <a:cs typeface="Arial"/>
              </a:rPr>
              <a:t>(</a:t>
            </a:r>
            <a:r>
              <a:rPr sz="1400" spc="-5" dirty="0">
                <a:latin typeface="Arial"/>
                <a:cs typeface="Arial"/>
              </a:rPr>
              <a:t>X_train</a:t>
            </a:r>
            <a:r>
              <a:rPr sz="1400" spc="-5" dirty="0">
                <a:solidFill>
                  <a:srgbClr val="80802F"/>
                </a:solidFill>
                <a:latin typeface="Arial"/>
                <a:cs typeface="Arial"/>
              </a:rPr>
              <a:t>)</a:t>
            </a:r>
            <a:endParaRPr sz="1400">
              <a:latin typeface="Arial"/>
              <a:cs typeface="Arial"/>
            </a:endParaRPr>
          </a:p>
          <a:p>
            <a:pPr marL="4785360">
              <a:lnSpc>
                <a:spcPts val="1600"/>
              </a:lnSpc>
            </a:pPr>
            <a:r>
              <a:rPr sz="1400" spc="-5" dirty="0">
                <a:solidFill>
                  <a:srgbClr val="44AADD"/>
                </a:solidFill>
                <a:latin typeface="Arial"/>
                <a:cs typeface="Arial"/>
              </a:rPr>
              <a:t>&gt;&gt;&gt; </a:t>
            </a:r>
            <a:r>
              <a:rPr sz="1400" spc="-5" dirty="0">
                <a:latin typeface="Arial"/>
                <a:cs typeface="Arial"/>
              </a:rPr>
              <a:t>X_train_minmax</a:t>
            </a:r>
            <a:endParaRPr sz="1400">
              <a:latin typeface="Arial"/>
              <a:cs typeface="Arial"/>
            </a:endParaRPr>
          </a:p>
        </p:txBody>
      </p:sp>
      <p:sp>
        <p:nvSpPr>
          <p:cNvPr id="74" name="object 74"/>
          <p:cNvSpPr/>
          <p:nvPr/>
        </p:nvSpPr>
        <p:spPr>
          <a:xfrm>
            <a:off x="5173912" y="3967564"/>
            <a:ext cx="405130" cy="204470"/>
          </a:xfrm>
          <a:custGeom>
            <a:avLst/>
            <a:gdLst/>
            <a:ahLst/>
            <a:cxnLst/>
            <a:rect l="l" t="t" r="r" b="b"/>
            <a:pathLst>
              <a:path w="405129" h="204470">
                <a:moveTo>
                  <a:pt x="0" y="0"/>
                </a:moveTo>
                <a:lnTo>
                  <a:pt x="404858" y="0"/>
                </a:lnTo>
                <a:lnTo>
                  <a:pt x="404858" y="204339"/>
                </a:lnTo>
                <a:lnTo>
                  <a:pt x="0" y="204339"/>
                </a:lnTo>
                <a:lnTo>
                  <a:pt x="0" y="0"/>
                </a:lnTo>
                <a:close/>
              </a:path>
            </a:pathLst>
          </a:custGeom>
          <a:solidFill>
            <a:srgbClr val="FFFFFF"/>
          </a:solidFill>
        </p:spPr>
        <p:txBody>
          <a:bodyPr wrap="square" lIns="0" tIns="0" rIns="0" bIns="0" rtlCol="0"/>
          <a:lstStyle/>
          <a:p>
            <a:endParaRPr/>
          </a:p>
        </p:txBody>
      </p:sp>
      <p:sp>
        <p:nvSpPr>
          <p:cNvPr id="75" name="object 75"/>
          <p:cNvSpPr/>
          <p:nvPr/>
        </p:nvSpPr>
        <p:spPr>
          <a:xfrm>
            <a:off x="5578770" y="3967564"/>
            <a:ext cx="158115" cy="204470"/>
          </a:xfrm>
          <a:custGeom>
            <a:avLst/>
            <a:gdLst/>
            <a:ahLst/>
            <a:cxnLst/>
            <a:rect l="l" t="t" r="r" b="b"/>
            <a:pathLst>
              <a:path w="158114" h="204470">
                <a:moveTo>
                  <a:pt x="0" y="0"/>
                </a:moveTo>
                <a:lnTo>
                  <a:pt x="157917" y="0"/>
                </a:lnTo>
                <a:lnTo>
                  <a:pt x="157917" y="204339"/>
                </a:lnTo>
                <a:lnTo>
                  <a:pt x="0" y="204339"/>
                </a:lnTo>
                <a:lnTo>
                  <a:pt x="0" y="0"/>
                </a:lnTo>
                <a:close/>
              </a:path>
            </a:pathLst>
          </a:custGeom>
          <a:solidFill>
            <a:srgbClr val="FFFFFF"/>
          </a:solidFill>
        </p:spPr>
        <p:txBody>
          <a:bodyPr wrap="square" lIns="0" tIns="0" rIns="0" bIns="0" rtlCol="0"/>
          <a:lstStyle/>
          <a:p>
            <a:endParaRPr/>
          </a:p>
        </p:txBody>
      </p:sp>
      <p:sp>
        <p:nvSpPr>
          <p:cNvPr id="76" name="object 76"/>
          <p:cNvSpPr/>
          <p:nvPr/>
        </p:nvSpPr>
        <p:spPr>
          <a:xfrm>
            <a:off x="5761373" y="3967564"/>
            <a:ext cx="0" cy="204470"/>
          </a:xfrm>
          <a:custGeom>
            <a:avLst/>
            <a:gdLst/>
            <a:ahLst/>
            <a:cxnLst/>
            <a:rect l="l" t="t" r="r" b="b"/>
            <a:pathLst>
              <a:path h="204470">
                <a:moveTo>
                  <a:pt x="0" y="0"/>
                </a:moveTo>
                <a:lnTo>
                  <a:pt x="0" y="204339"/>
                </a:lnTo>
              </a:path>
            </a:pathLst>
          </a:custGeom>
          <a:ln w="49370">
            <a:solidFill>
              <a:srgbClr val="FFFFFF"/>
            </a:solidFill>
          </a:ln>
        </p:spPr>
        <p:txBody>
          <a:bodyPr wrap="square" lIns="0" tIns="0" rIns="0" bIns="0" rtlCol="0"/>
          <a:lstStyle/>
          <a:p>
            <a:endParaRPr/>
          </a:p>
        </p:txBody>
      </p:sp>
      <p:sp>
        <p:nvSpPr>
          <p:cNvPr id="77" name="object 77"/>
          <p:cNvSpPr/>
          <p:nvPr/>
        </p:nvSpPr>
        <p:spPr>
          <a:xfrm>
            <a:off x="5786059" y="3967564"/>
            <a:ext cx="247650" cy="204470"/>
          </a:xfrm>
          <a:custGeom>
            <a:avLst/>
            <a:gdLst/>
            <a:ahLst/>
            <a:cxnLst/>
            <a:rect l="l" t="t" r="r" b="b"/>
            <a:pathLst>
              <a:path w="247650" h="204470">
                <a:moveTo>
                  <a:pt x="0" y="0"/>
                </a:moveTo>
                <a:lnTo>
                  <a:pt x="247027" y="0"/>
                </a:lnTo>
                <a:lnTo>
                  <a:pt x="247027" y="204339"/>
                </a:lnTo>
                <a:lnTo>
                  <a:pt x="0" y="204339"/>
                </a:lnTo>
                <a:lnTo>
                  <a:pt x="0" y="0"/>
                </a:lnTo>
                <a:close/>
              </a:path>
            </a:pathLst>
          </a:custGeom>
          <a:solidFill>
            <a:srgbClr val="FFFFFF"/>
          </a:solidFill>
        </p:spPr>
        <p:txBody>
          <a:bodyPr wrap="square" lIns="0" tIns="0" rIns="0" bIns="0" rtlCol="0"/>
          <a:lstStyle/>
          <a:p>
            <a:endParaRPr/>
          </a:p>
        </p:txBody>
      </p:sp>
      <p:sp>
        <p:nvSpPr>
          <p:cNvPr id="78" name="object 78"/>
          <p:cNvSpPr/>
          <p:nvPr/>
        </p:nvSpPr>
        <p:spPr>
          <a:xfrm>
            <a:off x="6033086" y="3967564"/>
            <a:ext cx="346075" cy="204470"/>
          </a:xfrm>
          <a:custGeom>
            <a:avLst/>
            <a:gdLst/>
            <a:ahLst/>
            <a:cxnLst/>
            <a:rect l="l" t="t" r="r" b="b"/>
            <a:pathLst>
              <a:path w="346075" h="204470">
                <a:moveTo>
                  <a:pt x="0" y="0"/>
                </a:moveTo>
                <a:lnTo>
                  <a:pt x="345592" y="0"/>
                </a:lnTo>
                <a:lnTo>
                  <a:pt x="345592" y="204339"/>
                </a:lnTo>
                <a:lnTo>
                  <a:pt x="0" y="204339"/>
                </a:lnTo>
                <a:lnTo>
                  <a:pt x="0" y="0"/>
                </a:lnTo>
                <a:close/>
              </a:path>
            </a:pathLst>
          </a:custGeom>
          <a:solidFill>
            <a:srgbClr val="FFFFFF"/>
          </a:solidFill>
        </p:spPr>
        <p:txBody>
          <a:bodyPr wrap="square" lIns="0" tIns="0" rIns="0" bIns="0" rtlCol="0"/>
          <a:lstStyle/>
          <a:p>
            <a:endParaRPr/>
          </a:p>
        </p:txBody>
      </p:sp>
      <p:sp>
        <p:nvSpPr>
          <p:cNvPr id="79" name="object 79"/>
          <p:cNvSpPr/>
          <p:nvPr/>
        </p:nvSpPr>
        <p:spPr>
          <a:xfrm>
            <a:off x="6403368" y="3967564"/>
            <a:ext cx="0" cy="204470"/>
          </a:xfrm>
          <a:custGeom>
            <a:avLst/>
            <a:gdLst/>
            <a:ahLst/>
            <a:cxnLst/>
            <a:rect l="l" t="t" r="r" b="b"/>
            <a:pathLst>
              <a:path h="204470">
                <a:moveTo>
                  <a:pt x="0" y="0"/>
                </a:moveTo>
                <a:lnTo>
                  <a:pt x="0" y="204339"/>
                </a:lnTo>
              </a:path>
            </a:pathLst>
          </a:custGeom>
          <a:ln w="49377">
            <a:solidFill>
              <a:srgbClr val="FFFFFF"/>
            </a:solidFill>
          </a:ln>
        </p:spPr>
        <p:txBody>
          <a:bodyPr wrap="square" lIns="0" tIns="0" rIns="0" bIns="0" rtlCol="0"/>
          <a:lstStyle/>
          <a:p>
            <a:endParaRPr/>
          </a:p>
        </p:txBody>
      </p:sp>
      <p:sp>
        <p:nvSpPr>
          <p:cNvPr id="80" name="object 80"/>
          <p:cNvSpPr/>
          <p:nvPr/>
        </p:nvSpPr>
        <p:spPr>
          <a:xfrm>
            <a:off x="6428057" y="3967564"/>
            <a:ext cx="99060" cy="204470"/>
          </a:xfrm>
          <a:custGeom>
            <a:avLst/>
            <a:gdLst/>
            <a:ahLst/>
            <a:cxnLst/>
            <a:rect l="l" t="t" r="r" b="b"/>
            <a:pathLst>
              <a:path w="99059" h="204470">
                <a:moveTo>
                  <a:pt x="0" y="0"/>
                </a:moveTo>
                <a:lnTo>
                  <a:pt x="98735" y="0"/>
                </a:lnTo>
                <a:lnTo>
                  <a:pt x="98735" y="204339"/>
                </a:lnTo>
                <a:lnTo>
                  <a:pt x="0" y="204339"/>
                </a:lnTo>
                <a:lnTo>
                  <a:pt x="0" y="0"/>
                </a:lnTo>
                <a:close/>
              </a:path>
            </a:pathLst>
          </a:custGeom>
          <a:solidFill>
            <a:srgbClr val="FFFFFF"/>
          </a:solidFill>
        </p:spPr>
        <p:txBody>
          <a:bodyPr wrap="square" lIns="0" tIns="0" rIns="0" bIns="0" rtlCol="0"/>
          <a:lstStyle/>
          <a:p>
            <a:endParaRPr/>
          </a:p>
        </p:txBody>
      </p:sp>
      <p:sp>
        <p:nvSpPr>
          <p:cNvPr id="81" name="object 81"/>
          <p:cNvSpPr/>
          <p:nvPr/>
        </p:nvSpPr>
        <p:spPr>
          <a:xfrm>
            <a:off x="6526793" y="3967564"/>
            <a:ext cx="148590" cy="204470"/>
          </a:xfrm>
          <a:custGeom>
            <a:avLst/>
            <a:gdLst/>
            <a:ahLst/>
            <a:cxnLst/>
            <a:rect l="l" t="t" r="r" b="b"/>
            <a:pathLst>
              <a:path w="148590" h="204470">
                <a:moveTo>
                  <a:pt x="0" y="0"/>
                </a:moveTo>
                <a:lnTo>
                  <a:pt x="148199" y="0"/>
                </a:lnTo>
                <a:lnTo>
                  <a:pt x="148199" y="204339"/>
                </a:lnTo>
                <a:lnTo>
                  <a:pt x="0" y="204339"/>
                </a:lnTo>
                <a:lnTo>
                  <a:pt x="0" y="0"/>
                </a:lnTo>
                <a:close/>
              </a:path>
            </a:pathLst>
          </a:custGeom>
          <a:solidFill>
            <a:srgbClr val="FFFFFF"/>
          </a:solidFill>
        </p:spPr>
        <p:txBody>
          <a:bodyPr wrap="square" lIns="0" tIns="0" rIns="0" bIns="0" rtlCol="0"/>
          <a:lstStyle/>
          <a:p>
            <a:endParaRPr/>
          </a:p>
        </p:txBody>
      </p:sp>
      <p:sp>
        <p:nvSpPr>
          <p:cNvPr id="82" name="object 82"/>
          <p:cNvSpPr/>
          <p:nvPr/>
        </p:nvSpPr>
        <p:spPr>
          <a:xfrm>
            <a:off x="6674992" y="3967564"/>
            <a:ext cx="394970" cy="204470"/>
          </a:xfrm>
          <a:custGeom>
            <a:avLst/>
            <a:gdLst/>
            <a:ahLst/>
            <a:cxnLst/>
            <a:rect l="l" t="t" r="r" b="b"/>
            <a:pathLst>
              <a:path w="394970" h="204470">
                <a:moveTo>
                  <a:pt x="0" y="0"/>
                </a:moveTo>
                <a:lnTo>
                  <a:pt x="394972" y="0"/>
                </a:lnTo>
                <a:lnTo>
                  <a:pt x="394972" y="204339"/>
                </a:lnTo>
                <a:lnTo>
                  <a:pt x="0" y="204339"/>
                </a:lnTo>
                <a:lnTo>
                  <a:pt x="0" y="0"/>
                </a:lnTo>
                <a:close/>
              </a:path>
            </a:pathLst>
          </a:custGeom>
          <a:solidFill>
            <a:srgbClr val="FFFFFF"/>
          </a:solidFill>
        </p:spPr>
        <p:txBody>
          <a:bodyPr wrap="square" lIns="0" tIns="0" rIns="0" bIns="0" rtlCol="0"/>
          <a:lstStyle/>
          <a:p>
            <a:endParaRPr/>
          </a:p>
        </p:txBody>
      </p:sp>
      <p:sp>
        <p:nvSpPr>
          <p:cNvPr id="83" name="object 83"/>
          <p:cNvSpPr/>
          <p:nvPr/>
        </p:nvSpPr>
        <p:spPr>
          <a:xfrm>
            <a:off x="7094649" y="3967564"/>
            <a:ext cx="0" cy="204470"/>
          </a:xfrm>
          <a:custGeom>
            <a:avLst/>
            <a:gdLst/>
            <a:ahLst/>
            <a:cxnLst/>
            <a:rect l="l" t="t" r="r" b="b"/>
            <a:pathLst>
              <a:path h="204470">
                <a:moveTo>
                  <a:pt x="0" y="0"/>
                </a:moveTo>
                <a:lnTo>
                  <a:pt x="0" y="204339"/>
                </a:lnTo>
              </a:path>
            </a:pathLst>
          </a:custGeom>
          <a:ln w="49367">
            <a:solidFill>
              <a:srgbClr val="FFFFFF"/>
            </a:solidFill>
          </a:ln>
        </p:spPr>
        <p:txBody>
          <a:bodyPr wrap="square" lIns="0" tIns="0" rIns="0" bIns="0" rtlCol="0"/>
          <a:lstStyle/>
          <a:p>
            <a:endParaRPr/>
          </a:p>
        </p:txBody>
      </p:sp>
      <p:sp>
        <p:nvSpPr>
          <p:cNvPr id="84" name="object 84"/>
          <p:cNvSpPr/>
          <p:nvPr/>
        </p:nvSpPr>
        <p:spPr>
          <a:xfrm>
            <a:off x="7119332" y="3967564"/>
            <a:ext cx="99060" cy="204470"/>
          </a:xfrm>
          <a:custGeom>
            <a:avLst/>
            <a:gdLst/>
            <a:ahLst/>
            <a:cxnLst/>
            <a:rect l="l" t="t" r="r" b="b"/>
            <a:pathLst>
              <a:path w="99059" h="204470">
                <a:moveTo>
                  <a:pt x="0" y="0"/>
                </a:moveTo>
                <a:lnTo>
                  <a:pt x="98745" y="0"/>
                </a:lnTo>
                <a:lnTo>
                  <a:pt x="98745" y="204339"/>
                </a:lnTo>
                <a:lnTo>
                  <a:pt x="0" y="204339"/>
                </a:lnTo>
                <a:lnTo>
                  <a:pt x="0" y="0"/>
                </a:lnTo>
                <a:close/>
              </a:path>
            </a:pathLst>
          </a:custGeom>
          <a:solidFill>
            <a:srgbClr val="FFFFFF"/>
          </a:solidFill>
        </p:spPr>
        <p:txBody>
          <a:bodyPr wrap="square" lIns="0" tIns="0" rIns="0" bIns="0" rtlCol="0"/>
          <a:lstStyle/>
          <a:p>
            <a:endParaRPr/>
          </a:p>
        </p:txBody>
      </p:sp>
      <p:sp>
        <p:nvSpPr>
          <p:cNvPr id="85" name="object 85"/>
          <p:cNvSpPr/>
          <p:nvPr/>
        </p:nvSpPr>
        <p:spPr>
          <a:xfrm>
            <a:off x="7218078" y="3967564"/>
            <a:ext cx="148590" cy="204470"/>
          </a:xfrm>
          <a:custGeom>
            <a:avLst/>
            <a:gdLst/>
            <a:ahLst/>
            <a:cxnLst/>
            <a:rect l="l" t="t" r="r" b="b"/>
            <a:pathLst>
              <a:path w="148590" h="204470">
                <a:moveTo>
                  <a:pt x="0" y="0"/>
                </a:moveTo>
                <a:lnTo>
                  <a:pt x="148199" y="0"/>
                </a:lnTo>
                <a:lnTo>
                  <a:pt x="148199" y="204339"/>
                </a:lnTo>
                <a:lnTo>
                  <a:pt x="0" y="204339"/>
                </a:lnTo>
                <a:lnTo>
                  <a:pt x="0" y="0"/>
                </a:lnTo>
                <a:close/>
              </a:path>
            </a:pathLst>
          </a:custGeom>
          <a:solidFill>
            <a:srgbClr val="FFFFFF"/>
          </a:solidFill>
        </p:spPr>
        <p:txBody>
          <a:bodyPr wrap="square" lIns="0" tIns="0" rIns="0" bIns="0" rtlCol="0"/>
          <a:lstStyle/>
          <a:p>
            <a:endParaRPr/>
          </a:p>
        </p:txBody>
      </p:sp>
      <p:sp>
        <p:nvSpPr>
          <p:cNvPr id="86" name="object 86"/>
          <p:cNvSpPr/>
          <p:nvPr/>
        </p:nvSpPr>
        <p:spPr>
          <a:xfrm>
            <a:off x="7366277" y="3967564"/>
            <a:ext cx="394970" cy="204470"/>
          </a:xfrm>
          <a:custGeom>
            <a:avLst/>
            <a:gdLst/>
            <a:ahLst/>
            <a:cxnLst/>
            <a:rect l="l" t="t" r="r" b="b"/>
            <a:pathLst>
              <a:path w="394970" h="204470">
                <a:moveTo>
                  <a:pt x="0" y="0"/>
                </a:moveTo>
                <a:lnTo>
                  <a:pt x="394962" y="0"/>
                </a:lnTo>
                <a:lnTo>
                  <a:pt x="394962" y="204339"/>
                </a:lnTo>
                <a:lnTo>
                  <a:pt x="0" y="204339"/>
                </a:lnTo>
                <a:lnTo>
                  <a:pt x="0" y="0"/>
                </a:lnTo>
                <a:close/>
              </a:path>
            </a:pathLst>
          </a:custGeom>
          <a:solidFill>
            <a:srgbClr val="FFFFFF"/>
          </a:solidFill>
        </p:spPr>
        <p:txBody>
          <a:bodyPr wrap="square" lIns="0" tIns="0" rIns="0" bIns="0" rtlCol="0"/>
          <a:lstStyle/>
          <a:p>
            <a:endParaRPr/>
          </a:p>
        </p:txBody>
      </p:sp>
      <p:sp>
        <p:nvSpPr>
          <p:cNvPr id="87" name="object 87"/>
          <p:cNvSpPr/>
          <p:nvPr/>
        </p:nvSpPr>
        <p:spPr>
          <a:xfrm>
            <a:off x="7761240" y="3967564"/>
            <a:ext cx="99060" cy="204470"/>
          </a:xfrm>
          <a:custGeom>
            <a:avLst/>
            <a:gdLst/>
            <a:ahLst/>
            <a:cxnLst/>
            <a:rect l="l" t="t" r="r" b="b"/>
            <a:pathLst>
              <a:path w="99059" h="204470">
                <a:moveTo>
                  <a:pt x="0" y="0"/>
                </a:moveTo>
                <a:lnTo>
                  <a:pt x="98745" y="0"/>
                </a:lnTo>
                <a:lnTo>
                  <a:pt x="98745" y="204339"/>
                </a:lnTo>
                <a:lnTo>
                  <a:pt x="0" y="204339"/>
                </a:lnTo>
                <a:lnTo>
                  <a:pt x="0" y="0"/>
                </a:lnTo>
                <a:close/>
              </a:path>
            </a:pathLst>
          </a:custGeom>
          <a:solidFill>
            <a:srgbClr val="FFFFFF"/>
          </a:solidFill>
        </p:spPr>
        <p:txBody>
          <a:bodyPr wrap="square" lIns="0" tIns="0" rIns="0" bIns="0" rtlCol="0"/>
          <a:lstStyle/>
          <a:p>
            <a:endParaRPr/>
          </a:p>
        </p:txBody>
      </p:sp>
      <p:sp>
        <p:nvSpPr>
          <p:cNvPr id="88" name="object 88"/>
          <p:cNvSpPr txBox="1"/>
          <p:nvPr/>
        </p:nvSpPr>
        <p:spPr>
          <a:xfrm>
            <a:off x="7069964" y="3937931"/>
            <a:ext cx="802640" cy="238760"/>
          </a:xfrm>
          <a:prstGeom prst="rect">
            <a:avLst/>
          </a:prstGeom>
        </p:spPr>
        <p:txBody>
          <a:bodyPr vert="horz" wrap="square" lIns="0" tIns="12700" rIns="0" bIns="0" rtlCol="0">
            <a:spAutoFit/>
          </a:bodyPr>
          <a:lstStyle/>
          <a:p>
            <a:pPr>
              <a:lnSpc>
                <a:spcPct val="100000"/>
              </a:lnSpc>
              <a:spcBef>
                <a:spcPts val="100"/>
              </a:spcBef>
              <a:tabLst>
                <a:tab pos="690880" algn="l"/>
              </a:tabLst>
            </a:pPr>
            <a:r>
              <a:rPr sz="1400" dirty="0">
                <a:solidFill>
                  <a:srgbClr val="80802F"/>
                </a:solidFill>
                <a:latin typeface="Arial"/>
                <a:cs typeface="Arial"/>
              </a:rPr>
              <a:t>, </a:t>
            </a:r>
            <a:r>
              <a:rPr sz="1400" spc="-5" dirty="0">
                <a:solidFill>
                  <a:srgbClr val="80802F"/>
                </a:solidFill>
                <a:latin typeface="Arial"/>
                <a:cs typeface="Arial"/>
              </a:rPr>
              <a:t> </a:t>
            </a:r>
            <a:r>
              <a:rPr sz="1400" spc="-5" dirty="0">
                <a:solidFill>
                  <a:srgbClr val="008000"/>
                </a:solidFill>
                <a:latin typeface="Arial"/>
                <a:cs typeface="Arial"/>
              </a:rPr>
              <a:t>1</a:t>
            </a:r>
            <a:r>
              <a:rPr sz="1400" dirty="0">
                <a:solidFill>
                  <a:srgbClr val="008000"/>
                </a:solidFill>
                <a:latin typeface="Arial"/>
                <a:cs typeface="Arial"/>
              </a:rPr>
              <a:t>.	</a:t>
            </a:r>
            <a:r>
              <a:rPr sz="1400" spc="-5" dirty="0">
                <a:solidFill>
                  <a:srgbClr val="80802F"/>
                </a:solidFill>
                <a:latin typeface="Arial"/>
                <a:cs typeface="Arial"/>
              </a:rPr>
              <a:t>],</a:t>
            </a:r>
            <a:endParaRPr sz="1400">
              <a:latin typeface="Arial"/>
              <a:cs typeface="Arial"/>
            </a:endParaRPr>
          </a:p>
        </p:txBody>
      </p:sp>
      <p:sp>
        <p:nvSpPr>
          <p:cNvPr id="89" name="object 89"/>
          <p:cNvSpPr/>
          <p:nvPr/>
        </p:nvSpPr>
        <p:spPr>
          <a:xfrm>
            <a:off x="5173912" y="4177113"/>
            <a:ext cx="494030" cy="204470"/>
          </a:xfrm>
          <a:custGeom>
            <a:avLst/>
            <a:gdLst/>
            <a:ahLst/>
            <a:cxnLst/>
            <a:rect l="l" t="t" r="r" b="b"/>
            <a:pathLst>
              <a:path w="494029" h="204470">
                <a:moveTo>
                  <a:pt x="0" y="0"/>
                </a:moveTo>
                <a:lnTo>
                  <a:pt x="493708" y="0"/>
                </a:lnTo>
                <a:lnTo>
                  <a:pt x="493708" y="204339"/>
                </a:lnTo>
                <a:lnTo>
                  <a:pt x="0" y="204339"/>
                </a:lnTo>
                <a:lnTo>
                  <a:pt x="0" y="0"/>
                </a:lnTo>
                <a:close/>
              </a:path>
            </a:pathLst>
          </a:custGeom>
          <a:solidFill>
            <a:srgbClr val="FFFFFF"/>
          </a:solidFill>
        </p:spPr>
        <p:txBody>
          <a:bodyPr wrap="square" lIns="0" tIns="0" rIns="0" bIns="0" rtlCol="0"/>
          <a:lstStyle/>
          <a:p>
            <a:endParaRPr/>
          </a:p>
        </p:txBody>
      </p:sp>
      <p:sp>
        <p:nvSpPr>
          <p:cNvPr id="90" name="object 90"/>
          <p:cNvSpPr/>
          <p:nvPr/>
        </p:nvSpPr>
        <p:spPr>
          <a:xfrm>
            <a:off x="5667620" y="4177113"/>
            <a:ext cx="49530" cy="204470"/>
          </a:xfrm>
          <a:custGeom>
            <a:avLst/>
            <a:gdLst/>
            <a:ahLst/>
            <a:cxnLst/>
            <a:rect l="l" t="t" r="r" b="b"/>
            <a:pathLst>
              <a:path w="49529" h="204470">
                <a:moveTo>
                  <a:pt x="0" y="204339"/>
                </a:moveTo>
                <a:lnTo>
                  <a:pt x="49370" y="204339"/>
                </a:lnTo>
                <a:lnTo>
                  <a:pt x="49370" y="0"/>
                </a:lnTo>
                <a:lnTo>
                  <a:pt x="0" y="0"/>
                </a:lnTo>
                <a:lnTo>
                  <a:pt x="0" y="204339"/>
                </a:lnTo>
                <a:close/>
              </a:path>
            </a:pathLst>
          </a:custGeom>
          <a:solidFill>
            <a:srgbClr val="FFFFFF"/>
          </a:solidFill>
        </p:spPr>
        <p:txBody>
          <a:bodyPr wrap="square" lIns="0" tIns="0" rIns="0" bIns="0" rtlCol="0"/>
          <a:lstStyle/>
          <a:p>
            <a:endParaRPr/>
          </a:p>
        </p:txBody>
      </p:sp>
      <p:sp>
        <p:nvSpPr>
          <p:cNvPr id="91" name="object 91"/>
          <p:cNvSpPr/>
          <p:nvPr/>
        </p:nvSpPr>
        <p:spPr>
          <a:xfrm>
            <a:off x="5716991" y="4177113"/>
            <a:ext cx="49530" cy="204470"/>
          </a:xfrm>
          <a:custGeom>
            <a:avLst/>
            <a:gdLst/>
            <a:ahLst/>
            <a:cxnLst/>
            <a:rect l="l" t="t" r="r" b="b"/>
            <a:pathLst>
              <a:path w="49529" h="204470">
                <a:moveTo>
                  <a:pt x="0" y="204339"/>
                </a:moveTo>
                <a:lnTo>
                  <a:pt x="49370" y="204339"/>
                </a:lnTo>
                <a:lnTo>
                  <a:pt x="49370" y="0"/>
                </a:lnTo>
                <a:lnTo>
                  <a:pt x="0" y="0"/>
                </a:lnTo>
                <a:lnTo>
                  <a:pt x="0" y="204339"/>
                </a:lnTo>
                <a:close/>
              </a:path>
            </a:pathLst>
          </a:custGeom>
          <a:solidFill>
            <a:srgbClr val="FFFFFF"/>
          </a:solidFill>
        </p:spPr>
        <p:txBody>
          <a:bodyPr wrap="square" lIns="0" tIns="0" rIns="0" bIns="0" rtlCol="0"/>
          <a:lstStyle/>
          <a:p>
            <a:endParaRPr/>
          </a:p>
        </p:txBody>
      </p:sp>
      <p:sp>
        <p:nvSpPr>
          <p:cNvPr id="92" name="object 92"/>
          <p:cNvSpPr/>
          <p:nvPr/>
        </p:nvSpPr>
        <p:spPr>
          <a:xfrm>
            <a:off x="5766362" y="4177113"/>
            <a:ext cx="148590" cy="204470"/>
          </a:xfrm>
          <a:custGeom>
            <a:avLst/>
            <a:gdLst/>
            <a:ahLst/>
            <a:cxnLst/>
            <a:rect l="l" t="t" r="r" b="b"/>
            <a:pathLst>
              <a:path w="148589" h="204470">
                <a:moveTo>
                  <a:pt x="0" y="0"/>
                </a:moveTo>
                <a:lnTo>
                  <a:pt x="148200" y="0"/>
                </a:lnTo>
                <a:lnTo>
                  <a:pt x="148200" y="204339"/>
                </a:lnTo>
                <a:lnTo>
                  <a:pt x="0" y="204339"/>
                </a:lnTo>
                <a:lnTo>
                  <a:pt x="0" y="0"/>
                </a:lnTo>
                <a:close/>
              </a:path>
            </a:pathLst>
          </a:custGeom>
          <a:solidFill>
            <a:srgbClr val="FFFFFF"/>
          </a:solidFill>
        </p:spPr>
        <p:txBody>
          <a:bodyPr wrap="square" lIns="0" tIns="0" rIns="0" bIns="0" rtlCol="0"/>
          <a:lstStyle/>
          <a:p>
            <a:endParaRPr/>
          </a:p>
        </p:txBody>
      </p:sp>
      <p:sp>
        <p:nvSpPr>
          <p:cNvPr id="93" name="object 93"/>
          <p:cNvSpPr/>
          <p:nvPr/>
        </p:nvSpPr>
        <p:spPr>
          <a:xfrm>
            <a:off x="5914562" y="4177113"/>
            <a:ext cx="394970" cy="204470"/>
          </a:xfrm>
          <a:custGeom>
            <a:avLst/>
            <a:gdLst/>
            <a:ahLst/>
            <a:cxnLst/>
            <a:rect l="l" t="t" r="r" b="b"/>
            <a:pathLst>
              <a:path w="394970" h="204470">
                <a:moveTo>
                  <a:pt x="0" y="0"/>
                </a:moveTo>
                <a:lnTo>
                  <a:pt x="394965" y="0"/>
                </a:lnTo>
                <a:lnTo>
                  <a:pt x="394965" y="204339"/>
                </a:lnTo>
                <a:lnTo>
                  <a:pt x="0" y="204339"/>
                </a:lnTo>
                <a:lnTo>
                  <a:pt x="0" y="0"/>
                </a:lnTo>
                <a:close/>
              </a:path>
            </a:pathLst>
          </a:custGeom>
          <a:solidFill>
            <a:srgbClr val="FFFFFF"/>
          </a:solidFill>
        </p:spPr>
        <p:txBody>
          <a:bodyPr wrap="square" lIns="0" tIns="0" rIns="0" bIns="0" rtlCol="0"/>
          <a:lstStyle/>
          <a:p>
            <a:endParaRPr/>
          </a:p>
        </p:txBody>
      </p:sp>
      <p:sp>
        <p:nvSpPr>
          <p:cNvPr id="94" name="object 94"/>
          <p:cNvSpPr/>
          <p:nvPr/>
        </p:nvSpPr>
        <p:spPr>
          <a:xfrm>
            <a:off x="6334212" y="4177113"/>
            <a:ext cx="0" cy="204470"/>
          </a:xfrm>
          <a:custGeom>
            <a:avLst/>
            <a:gdLst/>
            <a:ahLst/>
            <a:cxnLst/>
            <a:rect l="l" t="t" r="r" b="b"/>
            <a:pathLst>
              <a:path h="204470">
                <a:moveTo>
                  <a:pt x="0" y="0"/>
                </a:moveTo>
                <a:lnTo>
                  <a:pt x="0" y="204339"/>
                </a:lnTo>
              </a:path>
            </a:pathLst>
          </a:custGeom>
          <a:ln w="49367">
            <a:solidFill>
              <a:srgbClr val="FFFFFF"/>
            </a:solidFill>
          </a:ln>
        </p:spPr>
        <p:txBody>
          <a:bodyPr wrap="square" lIns="0" tIns="0" rIns="0" bIns="0" rtlCol="0"/>
          <a:lstStyle/>
          <a:p>
            <a:endParaRPr/>
          </a:p>
        </p:txBody>
      </p:sp>
      <p:sp>
        <p:nvSpPr>
          <p:cNvPr id="95" name="object 95"/>
          <p:cNvSpPr/>
          <p:nvPr/>
        </p:nvSpPr>
        <p:spPr>
          <a:xfrm>
            <a:off x="6358896" y="4177113"/>
            <a:ext cx="99060" cy="204470"/>
          </a:xfrm>
          <a:custGeom>
            <a:avLst/>
            <a:gdLst/>
            <a:ahLst/>
            <a:cxnLst/>
            <a:rect l="l" t="t" r="r" b="b"/>
            <a:pathLst>
              <a:path w="99060" h="204470">
                <a:moveTo>
                  <a:pt x="0" y="0"/>
                </a:moveTo>
                <a:lnTo>
                  <a:pt x="98745" y="0"/>
                </a:lnTo>
                <a:lnTo>
                  <a:pt x="98745" y="204339"/>
                </a:lnTo>
                <a:lnTo>
                  <a:pt x="0" y="204339"/>
                </a:lnTo>
                <a:lnTo>
                  <a:pt x="0" y="0"/>
                </a:lnTo>
                <a:close/>
              </a:path>
            </a:pathLst>
          </a:custGeom>
          <a:solidFill>
            <a:srgbClr val="FFFFFF"/>
          </a:solidFill>
        </p:spPr>
        <p:txBody>
          <a:bodyPr wrap="square" lIns="0" tIns="0" rIns="0" bIns="0" rtlCol="0"/>
          <a:lstStyle/>
          <a:p>
            <a:endParaRPr/>
          </a:p>
        </p:txBody>
      </p:sp>
      <p:sp>
        <p:nvSpPr>
          <p:cNvPr id="96" name="object 96"/>
          <p:cNvSpPr/>
          <p:nvPr/>
        </p:nvSpPr>
        <p:spPr>
          <a:xfrm>
            <a:off x="6457641" y="4177113"/>
            <a:ext cx="247650" cy="204470"/>
          </a:xfrm>
          <a:custGeom>
            <a:avLst/>
            <a:gdLst/>
            <a:ahLst/>
            <a:cxnLst/>
            <a:rect l="l" t="t" r="r" b="b"/>
            <a:pathLst>
              <a:path w="247650" h="204470">
                <a:moveTo>
                  <a:pt x="0" y="0"/>
                </a:moveTo>
                <a:lnTo>
                  <a:pt x="247030" y="0"/>
                </a:lnTo>
                <a:lnTo>
                  <a:pt x="247030" y="204339"/>
                </a:lnTo>
                <a:lnTo>
                  <a:pt x="0" y="204339"/>
                </a:lnTo>
                <a:lnTo>
                  <a:pt x="0" y="0"/>
                </a:lnTo>
                <a:close/>
              </a:path>
            </a:pathLst>
          </a:custGeom>
          <a:solidFill>
            <a:srgbClr val="FFFFFF"/>
          </a:solidFill>
        </p:spPr>
        <p:txBody>
          <a:bodyPr wrap="square" lIns="0" tIns="0" rIns="0" bIns="0" rtlCol="0"/>
          <a:lstStyle/>
          <a:p>
            <a:endParaRPr/>
          </a:p>
        </p:txBody>
      </p:sp>
      <p:sp>
        <p:nvSpPr>
          <p:cNvPr id="97" name="object 97"/>
          <p:cNvSpPr/>
          <p:nvPr/>
        </p:nvSpPr>
        <p:spPr>
          <a:xfrm>
            <a:off x="6704672" y="4177113"/>
            <a:ext cx="346075" cy="204470"/>
          </a:xfrm>
          <a:custGeom>
            <a:avLst/>
            <a:gdLst/>
            <a:ahLst/>
            <a:cxnLst/>
            <a:rect l="l" t="t" r="r" b="b"/>
            <a:pathLst>
              <a:path w="346075" h="204470">
                <a:moveTo>
                  <a:pt x="0" y="0"/>
                </a:moveTo>
                <a:lnTo>
                  <a:pt x="345594" y="0"/>
                </a:lnTo>
                <a:lnTo>
                  <a:pt x="345594" y="204339"/>
                </a:lnTo>
                <a:lnTo>
                  <a:pt x="0" y="204339"/>
                </a:lnTo>
                <a:lnTo>
                  <a:pt x="0" y="0"/>
                </a:lnTo>
                <a:close/>
              </a:path>
            </a:pathLst>
          </a:custGeom>
          <a:solidFill>
            <a:srgbClr val="FFFFFF"/>
          </a:solidFill>
        </p:spPr>
        <p:txBody>
          <a:bodyPr wrap="square" lIns="0" tIns="0" rIns="0" bIns="0" rtlCol="0"/>
          <a:lstStyle/>
          <a:p>
            <a:endParaRPr/>
          </a:p>
        </p:txBody>
      </p:sp>
      <p:sp>
        <p:nvSpPr>
          <p:cNvPr id="98" name="object 98"/>
          <p:cNvSpPr/>
          <p:nvPr/>
        </p:nvSpPr>
        <p:spPr>
          <a:xfrm>
            <a:off x="7074951" y="4177113"/>
            <a:ext cx="0" cy="204470"/>
          </a:xfrm>
          <a:custGeom>
            <a:avLst/>
            <a:gdLst/>
            <a:ahLst/>
            <a:cxnLst/>
            <a:rect l="l" t="t" r="r" b="b"/>
            <a:pathLst>
              <a:path h="204470">
                <a:moveTo>
                  <a:pt x="0" y="0"/>
                </a:moveTo>
                <a:lnTo>
                  <a:pt x="0" y="204339"/>
                </a:lnTo>
              </a:path>
            </a:pathLst>
          </a:custGeom>
          <a:ln w="49367">
            <a:solidFill>
              <a:srgbClr val="FFFFFF"/>
            </a:solidFill>
          </a:ln>
        </p:spPr>
        <p:txBody>
          <a:bodyPr wrap="square" lIns="0" tIns="0" rIns="0" bIns="0" rtlCol="0"/>
          <a:lstStyle/>
          <a:p>
            <a:endParaRPr/>
          </a:p>
        </p:txBody>
      </p:sp>
      <p:sp>
        <p:nvSpPr>
          <p:cNvPr id="99" name="object 99"/>
          <p:cNvSpPr/>
          <p:nvPr/>
        </p:nvSpPr>
        <p:spPr>
          <a:xfrm>
            <a:off x="7099634" y="4177113"/>
            <a:ext cx="99060" cy="204470"/>
          </a:xfrm>
          <a:custGeom>
            <a:avLst/>
            <a:gdLst/>
            <a:ahLst/>
            <a:cxnLst/>
            <a:rect l="l" t="t" r="r" b="b"/>
            <a:pathLst>
              <a:path w="99059" h="204470">
                <a:moveTo>
                  <a:pt x="0" y="0"/>
                </a:moveTo>
                <a:lnTo>
                  <a:pt x="98745" y="0"/>
                </a:lnTo>
                <a:lnTo>
                  <a:pt x="98745" y="204339"/>
                </a:lnTo>
                <a:lnTo>
                  <a:pt x="0" y="204339"/>
                </a:lnTo>
                <a:lnTo>
                  <a:pt x="0" y="0"/>
                </a:lnTo>
                <a:close/>
              </a:path>
            </a:pathLst>
          </a:custGeom>
          <a:solidFill>
            <a:srgbClr val="FFFFFF"/>
          </a:solidFill>
        </p:spPr>
        <p:txBody>
          <a:bodyPr wrap="square" lIns="0" tIns="0" rIns="0" bIns="0" rtlCol="0"/>
          <a:lstStyle/>
          <a:p>
            <a:endParaRPr/>
          </a:p>
        </p:txBody>
      </p:sp>
      <p:sp>
        <p:nvSpPr>
          <p:cNvPr id="100" name="object 100"/>
          <p:cNvSpPr/>
          <p:nvPr/>
        </p:nvSpPr>
        <p:spPr>
          <a:xfrm>
            <a:off x="7198380" y="4177113"/>
            <a:ext cx="939165" cy="204470"/>
          </a:xfrm>
          <a:custGeom>
            <a:avLst/>
            <a:gdLst/>
            <a:ahLst/>
            <a:cxnLst/>
            <a:rect l="l" t="t" r="r" b="b"/>
            <a:pathLst>
              <a:path w="939165" h="204470">
                <a:moveTo>
                  <a:pt x="0" y="0"/>
                </a:moveTo>
                <a:lnTo>
                  <a:pt x="938829" y="0"/>
                </a:lnTo>
                <a:lnTo>
                  <a:pt x="938829" y="204339"/>
                </a:lnTo>
                <a:lnTo>
                  <a:pt x="0" y="204339"/>
                </a:lnTo>
                <a:lnTo>
                  <a:pt x="0" y="0"/>
                </a:lnTo>
                <a:close/>
              </a:path>
            </a:pathLst>
          </a:custGeom>
          <a:solidFill>
            <a:srgbClr val="FFFFFF"/>
          </a:solidFill>
        </p:spPr>
        <p:txBody>
          <a:bodyPr wrap="square" lIns="0" tIns="0" rIns="0" bIns="0" rtlCol="0"/>
          <a:lstStyle/>
          <a:p>
            <a:endParaRPr/>
          </a:p>
        </p:txBody>
      </p:sp>
      <p:sp>
        <p:nvSpPr>
          <p:cNvPr id="101" name="object 101"/>
          <p:cNvSpPr/>
          <p:nvPr/>
        </p:nvSpPr>
        <p:spPr>
          <a:xfrm>
            <a:off x="8137210" y="4177113"/>
            <a:ext cx="99060" cy="204470"/>
          </a:xfrm>
          <a:custGeom>
            <a:avLst/>
            <a:gdLst/>
            <a:ahLst/>
            <a:cxnLst/>
            <a:rect l="l" t="t" r="r" b="b"/>
            <a:pathLst>
              <a:path w="99059" h="204470">
                <a:moveTo>
                  <a:pt x="0" y="0"/>
                </a:moveTo>
                <a:lnTo>
                  <a:pt x="98735" y="0"/>
                </a:lnTo>
                <a:lnTo>
                  <a:pt x="98735" y="204339"/>
                </a:lnTo>
                <a:lnTo>
                  <a:pt x="0" y="204339"/>
                </a:lnTo>
                <a:lnTo>
                  <a:pt x="0" y="0"/>
                </a:lnTo>
                <a:close/>
              </a:path>
            </a:pathLst>
          </a:custGeom>
          <a:solidFill>
            <a:srgbClr val="FFFFFF"/>
          </a:solidFill>
        </p:spPr>
        <p:txBody>
          <a:bodyPr wrap="square" lIns="0" tIns="0" rIns="0" bIns="0" rtlCol="0"/>
          <a:lstStyle/>
          <a:p>
            <a:endParaRPr/>
          </a:p>
        </p:txBody>
      </p:sp>
      <p:sp>
        <p:nvSpPr>
          <p:cNvPr id="102" name="object 102"/>
          <p:cNvSpPr txBox="1"/>
          <p:nvPr/>
        </p:nvSpPr>
        <p:spPr>
          <a:xfrm>
            <a:off x="7050267" y="4147481"/>
            <a:ext cx="1198245" cy="238760"/>
          </a:xfrm>
          <a:prstGeom prst="rect">
            <a:avLst/>
          </a:prstGeom>
        </p:spPr>
        <p:txBody>
          <a:bodyPr vert="horz" wrap="square" lIns="0" tIns="12700" rIns="0" bIns="0" rtlCol="0">
            <a:spAutoFit/>
          </a:bodyPr>
          <a:lstStyle/>
          <a:p>
            <a:pPr>
              <a:lnSpc>
                <a:spcPct val="100000"/>
              </a:lnSpc>
              <a:spcBef>
                <a:spcPts val="100"/>
              </a:spcBef>
            </a:pPr>
            <a:r>
              <a:rPr sz="1400" dirty="0">
                <a:solidFill>
                  <a:srgbClr val="80802F"/>
                </a:solidFill>
                <a:latin typeface="Arial"/>
                <a:cs typeface="Arial"/>
              </a:rPr>
              <a:t>,</a:t>
            </a:r>
            <a:r>
              <a:rPr sz="1400" spc="300" dirty="0">
                <a:solidFill>
                  <a:srgbClr val="80802F"/>
                </a:solidFill>
                <a:latin typeface="Arial"/>
                <a:cs typeface="Arial"/>
              </a:rPr>
              <a:t> </a:t>
            </a:r>
            <a:r>
              <a:rPr sz="1400" spc="-5" dirty="0">
                <a:solidFill>
                  <a:srgbClr val="008000"/>
                </a:solidFill>
                <a:latin typeface="Arial"/>
                <a:cs typeface="Arial"/>
              </a:rPr>
              <a:t>0.33333333</a:t>
            </a:r>
            <a:r>
              <a:rPr sz="1400" spc="-5" dirty="0">
                <a:solidFill>
                  <a:srgbClr val="80802F"/>
                </a:solidFill>
                <a:latin typeface="Arial"/>
                <a:cs typeface="Arial"/>
              </a:rPr>
              <a:t>],</a:t>
            </a:r>
            <a:endParaRPr sz="1400">
              <a:latin typeface="Arial"/>
              <a:cs typeface="Arial"/>
            </a:endParaRPr>
          </a:p>
        </p:txBody>
      </p:sp>
      <p:sp>
        <p:nvSpPr>
          <p:cNvPr id="103" name="object 103"/>
          <p:cNvSpPr/>
          <p:nvPr/>
        </p:nvSpPr>
        <p:spPr>
          <a:xfrm>
            <a:off x="5173912" y="4386663"/>
            <a:ext cx="494030" cy="204470"/>
          </a:xfrm>
          <a:custGeom>
            <a:avLst/>
            <a:gdLst/>
            <a:ahLst/>
            <a:cxnLst/>
            <a:rect l="l" t="t" r="r" b="b"/>
            <a:pathLst>
              <a:path w="494029" h="204470">
                <a:moveTo>
                  <a:pt x="0" y="0"/>
                </a:moveTo>
                <a:lnTo>
                  <a:pt x="493708" y="0"/>
                </a:lnTo>
                <a:lnTo>
                  <a:pt x="493708" y="204339"/>
                </a:lnTo>
                <a:lnTo>
                  <a:pt x="0" y="204339"/>
                </a:lnTo>
                <a:lnTo>
                  <a:pt x="0" y="0"/>
                </a:lnTo>
                <a:close/>
              </a:path>
            </a:pathLst>
          </a:custGeom>
          <a:solidFill>
            <a:srgbClr val="FFFFFF"/>
          </a:solidFill>
        </p:spPr>
        <p:txBody>
          <a:bodyPr wrap="square" lIns="0" tIns="0" rIns="0" bIns="0" rtlCol="0"/>
          <a:lstStyle/>
          <a:p>
            <a:endParaRPr/>
          </a:p>
        </p:txBody>
      </p:sp>
      <p:sp>
        <p:nvSpPr>
          <p:cNvPr id="104" name="object 104"/>
          <p:cNvSpPr/>
          <p:nvPr/>
        </p:nvSpPr>
        <p:spPr>
          <a:xfrm>
            <a:off x="5667620" y="4386663"/>
            <a:ext cx="49530" cy="204470"/>
          </a:xfrm>
          <a:custGeom>
            <a:avLst/>
            <a:gdLst/>
            <a:ahLst/>
            <a:cxnLst/>
            <a:rect l="l" t="t" r="r" b="b"/>
            <a:pathLst>
              <a:path w="49529" h="204470">
                <a:moveTo>
                  <a:pt x="0" y="204339"/>
                </a:moveTo>
                <a:lnTo>
                  <a:pt x="49370" y="204339"/>
                </a:lnTo>
                <a:lnTo>
                  <a:pt x="49370" y="0"/>
                </a:lnTo>
                <a:lnTo>
                  <a:pt x="0" y="0"/>
                </a:lnTo>
                <a:lnTo>
                  <a:pt x="0" y="204339"/>
                </a:lnTo>
                <a:close/>
              </a:path>
            </a:pathLst>
          </a:custGeom>
          <a:solidFill>
            <a:srgbClr val="FFFFFF"/>
          </a:solidFill>
        </p:spPr>
        <p:txBody>
          <a:bodyPr wrap="square" lIns="0" tIns="0" rIns="0" bIns="0" rtlCol="0"/>
          <a:lstStyle/>
          <a:p>
            <a:endParaRPr/>
          </a:p>
        </p:txBody>
      </p:sp>
      <p:sp>
        <p:nvSpPr>
          <p:cNvPr id="105" name="object 105"/>
          <p:cNvSpPr/>
          <p:nvPr/>
        </p:nvSpPr>
        <p:spPr>
          <a:xfrm>
            <a:off x="5716991" y="4386663"/>
            <a:ext cx="49530" cy="204470"/>
          </a:xfrm>
          <a:custGeom>
            <a:avLst/>
            <a:gdLst/>
            <a:ahLst/>
            <a:cxnLst/>
            <a:rect l="l" t="t" r="r" b="b"/>
            <a:pathLst>
              <a:path w="49529" h="204470">
                <a:moveTo>
                  <a:pt x="0" y="204339"/>
                </a:moveTo>
                <a:lnTo>
                  <a:pt x="49370" y="204339"/>
                </a:lnTo>
                <a:lnTo>
                  <a:pt x="49370" y="0"/>
                </a:lnTo>
                <a:lnTo>
                  <a:pt x="0" y="0"/>
                </a:lnTo>
                <a:lnTo>
                  <a:pt x="0" y="204339"/>
                </a:lnTo>
                <a:close/>
              </a:path>
            </a:pathLst>
          </a:custGeom>
          <a:solidFill>
            <a:srgbClr val="FFFFFF"/>
          </a:solidFill>
        </p:spPr>
        <p:txBody>
          <a:bodyPr wrap="square" lIns="0" tIns="0" rIns="0" bIns="0" rtlCol="0"/>
          <a:lstStyle/>
          <a:p>
            <a:endParaRPr/>
          </a:p>
        </p:txBody>
      </p:sp>
      <p:sp>
        <p:nvSpPr>
          <p:cNvPr id="106" name="object 106"/>
          <p:cNvSpPr/>
          <p:nvPr/>
        </p:nvSpPr>
        <p:spPr>
          <a:xfrm>
            <a:off x="5766362" y="4386663"/>
            <a:ext cx="148590" cy="204470"/>
          </a:xfrm>
          <a:custGeom>
            <a:avLst/>
            <a:gdLst/>
            <a:ahLst/>
            <a:cxnLst/>
            <a:rect l="l" t="t" r="r" b="b"/>
            <a:pathLst>
              <a:path w="148589" h="204470">
                <a:moveTo>
                  <a:pt x="0" y="0"/>
                </a:moveTo>
                <a:lnTo>
                  <a:pt x="148200" y="0"/>
                </a:lnTo>
                <a:lnTo>
                  <a:pt x="148200" y="204339"/>
                </a:lnTo>
                <a:lnTo>
                  <a:pt x="0" y="204339"/>
                </a:lnTo>
                <a:lnTo>
                  <a:pt x="0" y="0"/>
                </a:lnTo>
                <a:close/>
              </a:path>
            </a:pathLst>
          </a:custGeom>
          <a:solidFill>
            <a:srgbClr val="FFFFFF"/>
          </a:solidFill>
        </p:spPr>
        <p:txBody>
          <a:bodyPr wrap="square" lIns="0" tIns="0" rIns="0" bIns="0" rtlCol="0"/>
          <a:lstStyle/>
          <a:p>
            <a:endParaRPr/>
          </a:p>
        </p:txBody>
      </p:sp>
      <p:sp>
        <p:nvSpPr>
          <p:cNvPr id="107" name="object 107"/>
          <p:cNvSpPr/>
          <p:nvPr/>
        </p:nvSpPr>
        <p:spPr>
          <a:xfrm>
            <a:off x="5914562" y="4386663"/>
            <a:ext cx="394970" cy="204470"/>
          </a:xfrm>
          <a:custGeom>
            <a:avLst/>
            <a:gdLst/>
            <a:ahLst/>
            <a:cxnLst/>
            <a:rect l="l" t="t" r="r" b="b"/>
            <a:pathLst>
              <a:path w="394970" h="204470">
                <a:moveTo>
                  <a:pt x="0" y="0"/>
                </a:moveTo>
                <a:lnTo>
                  <a:pt x="394965" y="0"/>
                </a:lnTo>
                <a:lnTo>
                  <a:pt x="394965" y="204339"/>
                </a:lnTo>
                <a:lnTo>
                  <a:pt x="0" y="204339"/>
                </a:lnTo>
                <a:lnTo>
                  <a:pt x="0" y="0"/>
                </a:lnTo>
                <a:close/>
              </a:path>
            </a:pathLst>
          </a:custGeom>
          <a:solidFill>
            <a:srgbClr val="FFFFFF"/>
          </a:solidFill>
        </p:spPr>
        <p:txBody>
          <a:bodyPr wrap="square" lIns="0" tIns="0" rIns="0" bIns="0" rtlCol="0"/>
          <a:lstStyle/>
          <a:p>
            <a:endParaRPr/>
          </a:p>
        </p:txBody>
      </p:sp>
      <p:sp>
        <p:nvSpPr>
          <p:cNvPr id="108" name="object 108"/>
          <p:cNvSpPr/>
          <p:nvPr/>
        </p:nvSpPr>
        <p:spPr>
          <a:xfrm>
            <a:off x="6334212" y="4386663"/>
            <a:ext cx="0" cy="204470"/>
          </a:xfrm>
          <a:custGeom>
            <a:avLst/>
            <a:gdLst/>
            <a:ahLst/>
            <a:cxnLst/>
            <a:rect l="l" t="t" r="r" b="b"/>
            <a:pathLst>
              <a:path h="204470">
                <a:moveTo>
                  <a:pt x="0" y="0"/>
                </a:moveTo>
                <a:lnTo>
                  <a:pt x="0" y="204339"/>
                </a:lnTo>
              </a:path>
            </a:pathLst>
          </a:custGeom>
          <a:ln w="49367">
            <a:solidFill>
              <a:srgbClr val="FFFFFF"/>
            </a:solidFill>
          </a:ln>
        </p:spPr>
        <p:txBody>
          <a:bodyPr wrap="square" lIns="0" tIns="0" rIns="0" bIns="0" rtlCol="0"/>
          <a:lstStyle/>
          <a:p>
            <a:endParaRPr/>
          </a:p>
        </p:txBody>
      </p:sp>
      <p:sp>
        <p:nvSpPr>
          <p:cNvPr id="109" name="object 109"/>
          <p:cNvSpPr/>
          <p:nvPr/>
        </p:nvSpPr>
        <p:spPr>
          <a:xfrm>
            <a:off x="6358896" y="4386663"/>
            <a:ext cx="99060" cy="204470"/>
          </a:xfrm>
          <a:custGeom>
            <a:avLst/>
            <a:gdLst/>
            <a:ahLst/>
            <a:cxnLst/>
            <a:rect l="l" t="t" r="r" b="b"/>
            <a:pathLst>
              <a:path w="99060" h="204470">
                <a:moveTo>
                  <a:pt x="0" y="0"/>
                </a:moveTo>
                <a:lnTo>
                  <a:pt x="98745" y="0"/>
                </a:lnTo>
                <a:lnTo>
                  <a:pt x="98745" y="204339"/>
                </a:lnTo>
                <a:lnTo>
                  <a:pt x="0" y="204339"/>
                </a:lnTo>
                <a:lnTo>
                  <a:pt x="0" y="0"/>
                </a:lnTo>
                <a:close/>
              </a:path>
            </a:pathLst>
          </a:custGeom>
          <a:solidFill>
            <a:srgbClr val="FFFFFF"/>
          </a:solidFill>
        </p:spPr>
        <p:txBody>
          <a:bodyPr wrap="square" lIns="0" tIns="0" rIns="0" bIns="0" rtlCol="0"/>
          <a:lstStyle/>
          <a:p>
            <a:endParaRPr/>
          </a:p>
        </p:txBody>
      </p:sp>
      <p:sp>
        <p:nvSpPr>
          <p:cNvPr id="110" name="object 110"/>
          <p:cNvSpPr/>
          <p:nvPr/>
        </p:nvSpPr>
        <p:spPr>
          <a:xfrm>
            <a:off x="6457641" y="4386663"/>
            <a:ext cx="148590" cy="204470"/>
          </a:xfrm>
          <a:custGeom>
            <a:avLst/>
            <a:gdLst/>
            <a:ahLst/>
            <a:cxnLst/>
            <a:rect l="l" t="t" r="r" b="b"/>
            <a:pathLst>
              <a:path w="148590" h="204470">
                <a:moveTo>
                  <a:pt x="0" y="0"/>
                </a:moveTo>
                <a:lnTo>
                  <a:pt x="148199" y="0"/>
                </a:lnTo>
                <a:lnTo>
                  <a:pt x="148199" y="204339"/>
                </a:lnTo>
                <a:lnTo>
                  <a:pt x="0" y="204339"/>
                </a:lnTo>
                <a:lnTo>
                  <a:pt x="0" y="0"/>
                </a:lnTo>
                <a:close/>
              </a:path>
            </a:pathLst>
          </a:custGeom>
          <a:solidFill>
            <a:srgbClr val="FFFFFF"/>
          </a:solidFill>
        </p:spPr>
        <p:txBody>
          <a:bodyPr wrap="square" lIns="0" tIns="0" rIns="0" bIns="0" rtlCol="0"/>
          <a:lstStyle/>
          <a:p>
            <a:endParaRPr/>
          </a:p>
        </p:txBody>
      </p:sp>
      <p:sp>
        <p:nvSpPr>
          <p:cNvPr id="111" name="object 111"/>
          <p:cNvSpPr txBox="1"/>
          <p:nvPr/>
        </p:nvSpPr>
        <p:spPr>
          <a:xfrm>
            <a:off x="5173912" y="4057311"/>
            <a:ext cx="1543685" cy="657860"/>
          </a:xfrm>
          <a:prstGeom prst="rect">
            <a:avLst/>
          </a:prstGeom>
        </p:spPr>
        <p:txBody>
          <a:bodyPr vert="horz" wrap="square" lIns="0" tIns="12700" rIns="0" bIns="0" rtlCol="0">
            <a:spAutoFit/>
          </a:bodyPr>
          <a:lstStyle/>
          <a:p>
            <a:pPr>
              <a:lnSpc>
                <a:spcPts val="1664"/>
              </a:lnSpc>
              <a:spcBef>
                <a:spcPts val="100"/>
              </a:spcBef>
              <a:tabLst>
                <a:tab pos="1204595" algn="l"/>
              </a:tabLst>
            </a:pPr>
            <a:r>
              <a:rPr sz="1400" spc="-5" dirty="0">
                <a:latin typeface="Arial"/>
                <a:cs typeface="Arial"/>
              </a:rPr>
              <a:t>array</a:t>
            </a:r>
            <a:r>
              <a:rPr sz="1400" spc="-5" dirty="0">
                <a:solidFill>
                  <a:srgbClr val="80802F"/>
                </a:solidFill>
                <a:latin typeface="Arial"/>
                <a:cs typeface="Arial"/>
              </a:rPr>
              <a:t>([[</a:t>
            </a:r>
            <a:r>
              <a:rPr sz="1400" dirty="0">
                <a:solidFill>
                  <a:srgbClr val="80802F"/>
                </a:solidFill>
                <a:latin typeface="Arial"/>
                <a:cs typeface="Arial"/>
              </a:rPr>
              <a:t> </a:t>
            </a:r>
            <a:r>
              <a:rPr sz="1400" spc="-5" dirty="0">
                <a:solidFill>
                  <a:srgbClr val="008000"/>
                </a:solidFill>
                <a:latin typeface="Arial"/>
                <a:cs typeface="Arial"/>
              </a:rPr>
              <a:t>0.5	</a:t>
            </a:r>
            <a:r>
              <a:rPr sz="1400" dirty="0">
                <a:solidFill>
                  <a:srgbClr val="80802F"/>
                </a:solidFill>
                <a:latin typeface="Arial"/>
                <a:cs typeface="Arial"/>
              </a:rPr>
              <a:t>,</a:t>
            </a:r>
            <a:r>
              <a:rPr sz="1400" spc="315" dirty="0">
                <a:solidFill>
                  <a:srgbClr val="80802F"/>
                </a:solidFill>
                <a:latin typeface="Arial"/>
                <a:cs typeface="Arial"/>
              </a:rPr>
              <a:t> </a:t>
            </a:r>
            <a:r>
              <a:rPr sz="1400" spc="-5" dirty="0">
                <a:solidFill>
                  <a:srgbClr val="008000"/>
                </a:solidFill>
                <a:latin typeface="Arial"/>
                <a:cs typeface="Arial"/>
              </a:rPr>
              <a:t>0.</a:t>
            </a:r>
            <a:endParaRPr sz="1400" dirty="0">
              <a:latin typeface="Arial"/>
              <a:cs typeface="Arial"/>
            </a:endParaRPr>
          </a:p>
          <a:p>
            <a:pPr marL="493395">
              <a:lnSpc>
                <a:spcPts val="1650"/>
              </a:lnSpc>
              <a:tabLst>
                <a:tab pos="1135380" algn="l"/>
              </a:tabLst>
            </a:pPr>
            <a:r>
              <a:rPr sz="1400" dirty="0">
                <a:solidFill>
                  <a:srgbClr val="80802F"/>
                </a:solidFill>
                <a:latin typeface="Arial"/>
                <a:cs typeface="Arial"/>
              </a:rPr>
              <a:t>[</a:t>
            </a:r>
            <a:r>
              <a:rPr sz="1400" spc="-5" dirty="0">
                <a:solidFill>
                  <a:srgbClr val="80802F"/>
                </a:solidFill>
                <a:latin typeface="Arial"/>
                <a:cs typeface="Arial"/>
              </a:rPr>
              <a:t> </a:t>
            </a:r>
            <a:r>
              <a:rPr sz="1400" spc="-5" dirty="0">
                <a:solidFill>
                  <a:srgbClr val="008000"/>
                </a:solidFill>
                <a:latin typeface="Arial"/>
                <a:cs typeface="Arial"/>
              </a:rPr>
              <a:t>1.	</a:t>
            </a:r>
            <a:r>
              <a:rPr sz="1400" dirty="0">
                <a:solidFill>
                  <a:srgbClr val="80802F"/>
                </a:solidFill>
                <a:latin typeface="Arial"/>
                <a:cs typeface="Arial"/>
              </a:rPr>
              <a:t>,</a:t>
            </a:r>
            <a:r>
              <a:rPr sz="1400" spc="295" dirty="0">
                <a:solidFill>
                  <a:srgbClr val="80802F"/>
                </a:solidFill>
                <a:latin typeface="Arial"/>
                <a:cs typeface="Arial"/>
              </a:rPr>
              <a:t> </a:t>
            </a:r>
            <a:r>
              <a:rPr sz="1400" spc="-5" dirty="0">
                <a:solidFill>
                  <a:srgbClr val="008000"/>
                </a:solidFill>
                <a:latin typeface="Arial"/>
                <a:cs typeface="Arial"/>
              </a:rPr>
              <a:t>0.5</a:t>
            </a:r>
            <a:endParaRPr sz="1400" dirty="0">
              <a:latin typeface="Arial"/>
              <a:cs typeface="Arial"/>
            </a:endParaRPr>
          </a:p>
          <a:p>
            <a:pPr marL="493395">
              <a:lnSpc>
                <a:spcPts val="1664"/>
              </a:lnSpc>
              <a:tabLst>
                <a:tab pos="1135380" algn="l"/>
              </a:tabLst>
            </a:pPr>
            <a:r>
              <a:rPr sz="1400" dirty="0">
                <a:solidFill>
                  <a:srgbClr val="80802F"/>
                </a:solidFill>
                <a:latin typeface="Arial"/>
                <a:cs typeface="Arial"/>
              </a:rPr>
              <a:t>[</a:t>
            </a:r>
            <a:r>
              <a:rPr sz="1400" spc="-5" dirty="0">
                <a:solidFill>
                  <a:srgbClr val="80802F"/>
                </a:solidFill>
                <a:latin typeface="Arial"/>
                <a:cs typeface="Arial"/>
              </a:rPr>
              <a:t> </a:t>
            </a:r>
            <a:r>
              <a:rPr sz="1400" spc="-5" dirty="0">
                <a:solidFill>
                  <a:srgbClr val="008000"/>
                </a:solidFill>
                <a:latin typeface="Arial"/>
                <a:cs typeface="Arial"/>
              </a:rPr>
              <a:t>0.	</a:t>
            </a:r>
            <a:r>
              <a:rPr sz="1400" dirty="0">
                <a:solidFill>
                  <a:srgbClr val="80802F"/>
                </a:solidFill>
                <a:latin typeface="Arial"/>
                <a:cs typeface="Arial"/>
              </a:rPr>
              <a:t>,</a:t>
            </a:r>
            <a:r>
              <a:rPr sz="1400" spc="335" dirty="0">
                <a:solidFill>
                  <a:srgbClr val="80802F"/>
                </a:solidFill>
                <a:latin typeface="Arial"/>
                <a:cs typeface="Arial"/>
              </a:rPr>
              <a:t> </a:t>
            </a:r>
            <a:r>
              <a:rPr sz="1400" spc="-5" dirty="0">
                <a:solidFill>
                  <a:srgbClr val="008000"/>
                </a:solidFill>
                <a:latin typeface="Arial"/>
                <a:cs typeface="Arial"/>
              </a:rPr>
              <a:t>1.</a:t>
            </a:r>
            <a:endParaRPr sz="1400" dirty="0">
              <a:latin typeface="Arial"/>
              <a:cs typeface="Arial"/>
            </a:endParaRPr>
          </a:p>
        </p:txBody>
      </p:sp>
      <p:sp>
        <p:nvSpPr>
          <p:cNvPr id="112" name="object 112"/>
          <p:cNvSpPr/>
          <p:nvPr/>
        </p:nvSpPr>
        <p:spPr>
          <a:xfrm>
            <a:off x="6605840" y="4386663"/>
            <a:ext cx="394970" cy="204470"/>
          </a:xfrm>
          <a:custGeom>
            <a:avLst/>
            <a:gdLst/>
            <a:ahLst/>
            <a:cxnLst/>
            <a:rect l="l" t="t" r="r" b="b"/>
            <a:pathLst>
              <a:path w="394970" h="204470">
                <a:moveTo>
                  <a:pt x="0" y="0"/>
                </a:moveTo>
                <a:lnTo>
                  <a:pt x="394962" y="0"/>
                </a:lnTo>
                <a:lnTo>
                  <a:pt x="394962" y="204339"/>
                </a:lnTo>
                <a:lnTo>
                  <a:pt x="0" y="204339"/>
                </a:lnTo>
                <a:lnTo>
                  <a:pt x="0" y="0"/>
                </a:lnTo>
                <a:close/>
              </a:path>
            </a:pathLst>
          </a:custGeom>
          <a:solidFill>
            <a:srgbClr val="FFFFFF"/>
          </a:solidFill>
        </p:spPr>
        <p:txBody>
          <a:bodyPr wrap="square" lIns="0" tIns="0" rIns="0" bIns="0" rtlCol="0"/>
          <a:lstStyle/>
          <a:p>
            <a:endParaRPr/>
          </a:p>
        </p:txBody>
      </p:sp>
      <p:sp>
        <p:nvSpPr>
          <p:cNvPr id="113" name="object 113"/>
          <p:cNvSpPr/>
          <p:nvPr/>
        </p:nvSpPr>
        <p:spPr>
          <a:xfrm>
            <a:off x="7025492" y="4386663"/>
            <a:ext cx="0" cy="204470"/>
          </a:xfrm>
          <a:custGeom>
            <a:avLst/>
            <a:gdLst/>
            <a:ahLst/>
            <a:cxnLst/>
            <a:rect l="l" t="t" r="r" b="b"/>
            <a:pathLst>
              <a:path h="204470">
                <a:moveTo>
                  <a:pt x="0" y="0"/>
                </a:moveTo>
                <a:lnTo>
                  <a:pt x="0" y="204339"/>
                </a:lnTo>
              </a:path>
            </a:pathLst>
          </a:custGeom>
          <a:ln w="49377">
            <a:solidFill>
              <a:srgbClr val="FFFFFF"/>
            </a:solidFill>
          </a:ln>
        </p:spPr>
        <p:txBody>
          <a:bodyPr wrap="square" lIns="0" tIns="0" rIns="0" bIns="0" rtlCol="0"/>
          <a:lstStyle/>
          <a:p>
            <a:endParaRPr/>
          </a:p>
        </p:txBody>
      </p:sp>
      <p:sp>
        <p:nvSpPr>
          <p:cNvPr id="114" name="object 114"/>
          <p:cNvSpPr/>
          <p:nvPr/>
        </p:nvSpPr>
        <p:spPr>
          <a:xfrm>
            <a:off x="7050181" y="4386663"/>
            <a:ext cx="99060" cy="204470"/>
          </a:xfrm>
          <a:custGeom>
            <a:avLst/>
            <a:gdLst/>
            <a:ahLst/>
            <a:cxnLst/>
            <a:rect l="l" t="t" r="r" b="b"/>
            <a:pathLst>
              <a:path w="99059" h="204470">
                <a:moveTo>
                  <a:pt x="0" y="0"/>
                </a:moveTo>
                <a:lnTo>
                  <a:pt x="98735" y="0"/>
                </a:lnTo>
                <a:lnTo>
                  <a:pt x="98735" y="204339"/>
                </a:lnTo>
                <a:lnTo>
                  <a:pt x="0" y="204339"/>
                </a:lnTo>
                <a:lnTo>
                  <a:pt x="0" y="0"/>
                </a:lnTo>
                <a:close/>
              </a:path>
            </a:pathLst>
          </a:custGeom>
          <a:solidFill>
            <a:srgbClr val="FFFFFF"/>
          </a:solidFill>
        </p:spPr>
        <p:txBody>
          <a:bodyPr wrap="square" lIns="0" tIns="0" rIns="0" bIns="0" rtlCol="0"/>
          <a:lstStyle/>
          <a:p>
            <a:endParaRPr/>
          </a:p>
        </p:txBody>
      </p:sp>
      <p:sp>
        <p:nvSpPr>
          <p:cNvPr id="115" name="object 115"/>
          <p:cNvSpPr/>
          <p:nvPr/>
        </p:nvSpPr>
        <p:spPr>
          <a:xfrm>
            <a:off x="7148917" y="4386663"/>
            <a:ext cx="148590" cy="204470"/>
          </a:xfrm>
          <a:custGeom>
            <a:avLst/>
            <a:gdLst/>
            <a:ahLst/>
            <a:cxnLst/>
            <a:rect l="l" t="t" r="r" b="b"/>
            <a:pathLst>
              <a:path w="148590" h="204470">
                <a:moveTo>
                  <a:pt x="0" y="0"/>
                </a:moveTo>
                <a:lnTo>
                  <a:pt x="148199" y="0"/>
                </a:lnTo>
                <a:lnTo>
                  <a:pt x="148199" y="204339"/>
                </a:lnTo>
                <a:lnTo>
                  <a:pt x="0" y="204339"/>
                </a:lnTo>
                <a:lnTo>
                  <a:pt x="0" y="0"/>
                </a:lnTo>
                <a:close/>
              </a:path>
            </a:pathLst>
          </a:custGeom>
          <a:solidFill>
            <a:srgbClr val="FFFFFF"/>
          </a:solidFill>
        </p:spPr>
        <p:txBody>
          <a:bodyPr wrap="square" lIns="0" tIns="0" rIns="0" bIns="0" rtlCol="0"/>
          <a:lstStyle/>
          <a:p>
            <a:endParaRPr/>
          </a:p>
        </p:txBody>
      </p:sp>
      <p:sp>
        <p:nvSpPr>
          <p:cNvPr id="116" name="object 116"/>
          <p:cNvSpPr/>
          <p:nvPr/>
        </p:nvSpPr>
        <p:spPr>
          <a:xfrm>
            <a:off x="7297116" y="4386663"/>
            <a:ext cx="394970" cy="204470"/>
          </a:xfrm>
          <a:custGeom>
            <a:avLst/>
            <a:gdLst/>
            <a:ahLst/>
            <a:cxnLst/>
            <a:rect l="l" t="t" r="r" b="b"/>
            <a:pathLst>
              <a:path w="394970" h="204470">
                <a:moveTo>
                  <a:pt x="0" y="0"/>
                </a:moveTo>
                <a:lnTo>
                  <a:pt x="394972" y="0"/>
                </a:lnTo>
                <a:lnTo>
                  <a:pt x="394972" y="204339"/>
                </a:lnTo>
                <a:lnTo>
                  <a:pt x="0" y="204339"/>
                </a:lnTo>
                <a:lnTo>
                  <a:pt x="0" y="0"/>
                </a:lnTo>
                <a:close/>
              </a:path>
            </a:pathLst>
          </a:custGeom>
          <a:solidFill>
            <a:srgbClr val="FFFFFF"/>
          </a:solidFill>
        </p:spPr>
        <p:txBody>
          <a:bodyPr wrap="square" lIns="0" tIns="0" rIns="0" bIns="0" rtlCol="0"/>
          <a:lstStyle/>
          <a:p>
            <a:endParaRPr/>
          </a:p>
        </p:txBody>
      </p:sp>
      <p:sp>
        <p:nvSpPr>
          <p:cNvPr id="117" name="object 117"/>
          <p:cNvSpPr/>
          <p:nvPr/>
        </p:nvSpPr>
        <p:spPr>
          <a:xfrm>
            <a:off x="7692088" y="4386663"/>
            <a:ext cx="158115" cy="204470"/>
          </a:xfrm>
          <a:custGeom>
            <a:avLst/>
            <a:gdLst/>
            <a:ahLst/>
            <a:cxnLst/>
            <a:rect l="l" t="t" r="r" b="b"/>
            <a:pathLst>
              <a:path w="158115" h="204470">
                <a:moveTo>
                  <a:pt x="0" y="0"/>
                </a:moveTo>
                <a:lnTo>
                  <a:pt x="157914" y="0"/>
                </a:lnTo>
                <a:lnTo>
                  <a:pt x="157914" y="204339"/>
                </a:lnTo>
                <a:lnTo>
                  <a:pt x="0" y="204339"/>
                </a:lnTo>
                <a:lnTo>
                  <a:pt x="0" y="0"/>
                </a:lnTo>
                <a:close/>
              </a:path>
            </a:pathLst>
          </a:custGeom>
          <a:solidFill>
            <a:srgbClr val="FFFFFF"/>
          </a:solidFill>
        </p:spPr>
        <p:txBody>
          <a:bodyPr wrap="square" lIns="0" tIns="0" rIns="0" bIns="0" rtlCol="0"/>
          <a:lstStyle/>
          <a:p>
            <a:endParaRPr/>
          </a:p>
        </p:txBody>
      </p:sp>
      <p:sp>
        <p:nvSpPr>
          <p:cNvPr id="118" name="object 118"/>
          <p:cNvSpPr txBox="1"/>
          <p:nvPr/>
        </p:nvSpPr>
        <p:spPr>
          <a:xfrm>
            <a:off x="7000803" y="4357030"/>
            <a:ext cx="861694" cy="238760"/>
          </a:xfrm>
          <a:prstGeom prst="rect">
            <a:avLst/>
          </a:prstGeom>
        </p:spPr>
        <p:txBody>
          <a:bodyPr vert="horz" wrap="square" lIns="0" tIns="12700" rIns="0" bIns="0" rtlCol="0">
            <a:spAutoFit/>
          </a:bodyPr>
          <a:lstStyle/>
          <a:p>
            <a:pPr>
              <a:lnSpc>
                <a:spcPct val="100000"/>
              </a:lnSpc>
              <a:spcBef>
                <a:spcPts val="100"/>
              </a:spcBef>
              <a:tabLst>
                <a:tab pos="690880" algn="l"/>
              </a:tabLst>
            </a:pPr>
            <a:r>
              <a:rPr sz="1400" dirty="0">
                <a:solidFill>
                  <a:srgbClr val="80802F"/>
                </a:solidFill>
                <a:latin typeface="Arial"/>
                <a:cs typeface="Arial"/>
              </a:rPr>
              <a:t>, </a:t>
            </a:r>
            <a:r>
              <a:rPr sz="1400" spc="-5" dirty="0">
                <a:solidFill>
                  <a:srgbClr val="80802F"/>
                </a:solidFill>
                <a:latin typeface="Arial"/>
                <a:cs typeface="Arial"/>
              </a:rPr>
              <a:t> </a:t>
            </a:r>
            <a:r>
              <a:rPr sz="1400" spc="-5" dirty="0">
                <a:solidFill>
                  <a:srgbClr val="008000"/>
                </a:solidFill>
                <a:latin typeface="Arial"/>
                <a:cs typeface="Arial"/>
              </a:rPr>
              <a:t>0</a:t>
            </a:r>
            <a:r>
              <a:rPr sz="1400" dirty="0">
                <a:solidFill>
                  <a:srgbClr val="008000"/>
                </a:solidFill>
                <a:latin typeface="Arial"/>
                <a:cs typeface="Arial"/>
              </a:rPr>
              <a:t>.	</a:t>
            </a:r>
            <a:r>
              <a:rPr sz="1400" spc="-5" dirty="0">
                <a:solidFill>
                  <a:srgbClr val="80802F"/>
                </a:solidFill>
                <a:latin typeface="Arial"/>
                <a:cs typeface="Arial"/>
              </a:rPr>
              <a:t>]])</a:t>
            </a:r>
            <a:endParaRPr sz="1400">
              <a:latin typeface="Arial"/>
              <a:cs typeface="Arial"/>
            </a:endParaRPr>
          </a:p>
        </p:txBody>
      </p:sp>
      <p:sp>
        <p:nvSpPr>
          <p:cNvPr id="119" name="object 119"/>
          <p:cNvSpPr txBox="1"/>
          <p:nvPr/>
        </p:nvSpPr>
        <p:spPr>
          <a:xfrm>
            <a:off x="5810466" y="4885168"/>
            <a:ext cx="2209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Min-max scaling </a:t>
            </a:r>
            <a:r>
              <a:rPr sz="1200" spc="-5" dirty="0">
                <a:latin typeface="Arial"/>
                <a:cs typeface="Arial"/>
              </a:rPr>
              <a:t>with</a:t>
            </a:r>
            <a:r>
              <a:rPr sz="1200" spc="-100" dirty="0">
                <a:latin typeface="Arial"/>
                <a:cs typeface="Arial"/>
              </a:rPr>
              <a:t> </a:t>
            </a:r>
            <a:r>
              <a:rPr sz="1200" dirty="0">
                <a:latin typeface="Arial"/>
                <a:cs typeface="Arial"/>
              </a:rPr>
              <a:t>scikit-learn</a:t>
            </a:r>
            <a:endParaRPr sz="1200">
              <a:latin typeface="Arial"/>
              <a:cs typeface="Arial"/>
            </a:endParaRPr>
          </a:p>
        </p:txBody>
      </p:sp>
      <p:sp>
        <p:nvSpPr>
          <p:cNvPr id="120" name="object 120"/>
          <p:cNvSpPr/>
          <p:nvPr/>
        </p:nvSpPr>
        <p:spPr>
          <a:xfrm>
            <a:off x="318664" y="174637"/>
            <a:ext cx="489824" cy="485724"/>
          </a:xfrm>
          <a:prstGeom prst="rect">
            <a:avLst/>
          </a:prstGeom>
          <a:blipFill>
            <a:blip r:embed="rId3" cstate="print"/>
            <a:stretch>
              <a:fillRect/>
            </a:stretch>
          </a:blipFill>
        </p:spPr>
        <p:txBody>
          <a:bodyPr wrap="square" lIns="0" tIns="0" rIns="0" bIns="0" rtlCol="0"/>
          <a:lstStyle/>
          <a:p>
            <a:endParaRPr/>
          </a:p>
        </p:txBody>
      </p:sp>
      <p:sp>
        <p:nvSpPr>
          <p:cNvPr id="121" name="object 121"/>
          <p:cNvSpPr/>
          <p:nvPr/>
        </p:nvSpPr>
        <p:spPr>
          <a:xfrm>
            <a:off x="485639" y="1840196"/>
            <a:ext cx="3990267" cy="234974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9348" y="211632"/>
            <a:ext cx="2691130" cy="391160"/>
          </a:xfrm>
          <a:prstGeom prst="rect">
            <a:avLst/>
          </a:prstGeom>
        </p:spPr>
        <p:txBody>
          <a:bodyPr vert="horz" wrap="square" lIns="0" tIns="12700" rIns="0" bIns="0" rtlCol="0">
            <a:spAutoFit/>
          </a:bodyPr>
          <a:lstStyle/>
          <a:p>
            <a:pPr marL="12700">
              <a:lnSpc>
                <a:spcPct val="100000"/>
              </a:lnSpc>
              <a:spcBef>
                <a:spcPts val="100"/>
              </a:spcBef>
            </a:pPr>
            <a:r>
              <a:rPr sz="2400" spc="-5" dirty="0"/>
              <a:t>Standard </a:t>
            </a:r>
            <a:r>
              <a:rPr sz="2400" spc="-165" dirty="0"/>
              <a:t>(Z)</a:t>
            </a:r>
            <a:r>
              <a:rPr sz="2400" spc="-265" dirty="0"/>
              <a:t> </a:t>
            </a:r>
            <a:r>
              <a:rPr sz="2400" spc="15" dirty="0"/>
              <a:t>Scaling</a:t>
            </a:r>
            <a:endParaRPr sz="2400"/>
          </a:p>
        </p:txBody>
      </p:sp>
      <p:sp>
        <p:nvSpPr>
          <p:cNvPr id="3" name="object 3"/>
          <p:cNvSpPr txBox="1"/>
          <p:nvPr/>
        </p:nvSpPr>
        <p:spPr>
          <a:xfrm>
            <a:off x="467899" y="655925"/>
            <a:ext cx="8066405" cy="774700"/>
          </a:xfrm>
          <a:prstGeom prst="rect">
            <a:avLst/>
          </a:prstGeom>
        </p:spPr>
        <p:txBody>
          <a:bodyPr vert="horz" wrap="square" lIns="0" tIns="12700" rIns="0" bIns="0" rtlCol="0">
            <a:spAutoFit/>
          </a:bodyPr>
          <a:lstStyle/>
          <a:p>
            <a:pPr marL="12700" marR="5080">
              <a:lnSpc>
                <a:spcPct val="136600"/>
              </a:lnSpc>
              <a:spcBef>
                <a:spcPts val="100"/>
              </a:spcBef>
            </a:pPr>
            <a:r>
              <a:rPr sz="1800" spc="-5" dirty="0">
                <a:latin typeface="Arial"/>
                <a:cs typeface="Arial"/>
              </a:rPr>
              <a:t>After Standardization, </a:t>
            </a:r>
            <a:r>
              <a:rPr sz="1800" dirty="0">
                <a:latin typeface="Arial"/>
                <a:cs typeface="Arial"/>
              </a:rPr>
              <a:t>a </a:t>
            </a:r>
            <a:r>
              <a:rPr sz="1800" spc="-5" dirty="0">
                <a:latin typeface="Arial"/>
                <a:cs typeface="Arial"/>
              </a:rPr>
              <a:t>feature has </a:t>
            </a:r>
            <a:r>
              <a:rPr sz="1800" dirty="0">
                <a:latin typeface="Arial"/>
                <a:cs typeface="Arial"/>
              </a:rPr>
              <a:t>mean </a:t>
            </a:r>
            <a:r>
              <a:rPr sz="1800" spc="-5" dirty="0">
                <a:latin typeface="Arial"/>
                <a:cs typeface="Arial"/>
              </a:rPr>
              <a:t>of </a:t>
            </a:r>
            <a:r>
              <a:rPr sz="1800" dirty="0">
                <a:latin typeface="Arial"/>
                <a:cs typeface="Arial"/>
              </a:rPr>
              <a:t>0 </a:t>
            </a:r>
            <a:r>
              <a:rPr sz="1800" spc="-5" dirty="0">
                <a:latin typeface="Arial"/>
                <a:cs typeface="Arial"/>
              </a:rPr>
              <a:t>and </a:t>
            </a:r>
            <a:r>
              <a:rPr sz="1800" dirty="0">
                <a:latin typeface="Arial"/>
                <a:cs typeface="Arial"/>
              </a:rPr>
              <a:t>variance </a:t>
            </a:r>
            <a:r>
              <a:rPr sz="1800" spc="-5" dirty="0">
                <a:latin typeface="Arial"/>
                <a:cs typeface="Arial"/>
              </a:rPr>
              <a:t>of </a:t>
            </a:r>
            <a:r>
              <a:rPr sz="1800" dirty="0">
                <a:latin typeface="Arial"/>
                <a:cs typeface="Arial"/>
              </a:rPr>
              <a:t>1 (assumption </a:t>
            </a:r>
            <a:r>
              <a:rPr sz="1800" spc="-5" dirty="0">
                <a:latin typeface="Arial"/>
                <a:cs typeface="Arial"/>
              </a:rPr>
              <a:t>of  </a:t>
            </a:r>
            <a:r>
              <a:rPr sz="1800" dirty="0">
                <a:latin typeface="Arial"/>
                <a:cs typeface="Arial"/>
              </a:rPr>
              <a:t>many </a:t>
            </a:r>
            <a:r>
              <a:rPr sz="1800" spc="-5" dirty="0">
                <a:latin typeface="Arial"/>
                <a:cs typeface="Arial"/>
              </a:rPr>
              <a:t>learning</a:t>
            </a:r>
            <a:r>
              <a:rPr sz="1800" spc="-15" dirty="0">
                <a:latin typeface="Arial"/>
                <a:cs typeface="Arial"/>
              </a:rPr>
              <a:t> </a:t>
            </a:r>
            <a:r>
              <a:rPr sz="1800" spc="-5" dirty="0">
                <a:latin typeface="Arial"/>
                <a:cs typeface="Arial"/>
              </a:rPr>
              <a:t>algorithms)</a:t>
            </a:r>
            <a:endParaRPr sz="1800">
              <a:latin typeface="Arial"/>
              <a:cs typeface="Arial"/>
            </a:endParaRPr>
          </a:p>
        </p:txBody>
      </p:sp>
      <p:sp>
        <p:nvSpPr>
          <p:cNvPr id="4" name="object 4"/>
          <p:cNvSpPr txBox="1"/>
          <p:nvPr/>
        </p:nvSpPr>
        <p:spPr>
          <a:xfrm>
            <a:off x="5441539" y="1598871"/>
            <a:ext cx="3502660" cy="3078480"/>
          </a:xfrm>
          <a:prstGeom prst="rect">
            <a:avLst/>
          </a:prstGeom>
          <a:solidFill>
            <a:srgbClr val="FFFFFF"/>
          </a:solidFill>
          <a:ln w="9524">
            <a:solidFill>
              <a:srgbClr val="424242"/>
            </a:solidFill>
          </a:ln>
        </p:spPr>
        <p:txBody>
          <a:bodyPr vert="horz" wrap="square" lIns="0" tIns="64769" rIns="0" bIns="0" rtlCol="0">
            <a:spAutoFit/>
          </a:bodyPr>
          <a:lstStyle/>
          <a:p>
            <a:pPr marL="85090">
              <a:lnSpc>
                <a:spcPts val="1664"/>
              </a:lnSpc>
              <a:spcBef>
                <a:spcPts val="509"/>
              </a:spcBef>
            </a:pPr>
            <a:r>
              <a:rPr sz="1400" spc="-5" dirty="0">
                <a:solidFill>
                  <a:srgbClr val="44AADD"/>
                </a:solidFill>
                <a:latin typeface="Arial"/>
                <a:cs typeface="Arial"/>
              </a:rPr>
              <a:t>&gt;&gt;&gt; </a:t>
            </a:r>
            <a:r>
              <a:rPr sz="1400" b="1" dirty="0">
                <a:solidFill>
                  <a:srgbClr val="800000"/>
                </a:solidFill>
                <a:latin typeface="Arial"/>
                <a:cs typeface="Arial"/>
              </a:rPr>
              <a:t>from </a:t>
            </a:r>
            <a:r>
              <a:rPr sz="1400" dirty="0">
                <a:latin typeface="Arial"/>
                <a:cs typeface="Arial"/>
              </a:rPr>
              <a:t>sklearn </a:t>
            </a:r>
            <a:r>
              <a:rPr sz="1400" b="1" spc="-5" dirty="0">
                <a:solidFill>
                  <a:srgbClr val="800000"/>
                </a:solidFill>
                <a:latin typeface="Arial"/>
                <a:cs typeface="Arial"/>
              </a:rPr>
              <a:t>import</a:t>
            </a:r>
            <a:r>
              <a:rPr sz="1400" b="1" spc="-45" dirty="0">
                <a:solidFill>
                  <a:srgbClr val="800000"/>
                </a:solidFill>
                <a:latin typeface="Arial"/>
                <a:cs typeface="Arial"/>
              </a:rPr>
              <a:t> </a:t>
            </a:r>
            <a:r>
              <a:rPr sz="1400" spc="-5" dirty="0">
                <a:latin typeface="Arial"/>
                <a:cs typeface="Arial"/>
              </a:rPr>
              <a:t>preprocessing</a:t>
            </a:r>
            <a:endParaRPr sz="1400">
              <a:latin typeface="Arial"/>
              <a:cs typeface="Arial"/>
            </a:endParaRPr>
          </a:p>
          <a:p>
            <a:pPr marL="85090">
              <a:lnSpc>
                <a:spcPts val="1650"/>
              </a:lnSpc>
            </a:pPr>
            <a:r>
              <a:rPr sz="1400" spc="-5" dirty="0">
                <a:solidFill>
                  <a:srgbClr val="44AADD"/>
                </a:solidFill>
                <a:latin typeface="Arial"/>
                <a:cs typeface="Arial"/>
              </a:rPr>
              <a:t>&gt;&gt;&gt; </a:t>
            </a:r>
            <a:r>
              <a:rPr sz="1400" b="1" spc="-5" dirty="0">
                <a:solidFill>
                  <a:srgbClr val="800000"/>
                </a:solidFill>
                <a:latin typeface="Arial"/>
                <a:cs typeface="Arial"/>
              </a:rPr>
              <a:t>import </a:t>
            </a:r>
            <a:r>
              <a:rPr sz="1400" spc="-5" dirty="0">
                <a:latin typeface="Arial"/>
                <a:cs typeface="Arial"/>
              </a:rPr>
              <a:t>numpy </a:t>
            </a:r>
            <a:r>
              <a:rPr sz="1400" b="1" spc="-5" dirty="0">
                <a:solidFill>
                  <a:srgbClr val="800000"/>
                </a:solidFill>
                <a:latin typeface="Arial"/>
                <a:cs typeface="Arial"/>
              </a:rPr>
              <a:t>as</a:t>
            </a:r>
            <a:r>
              <a:rPr sz="1400" b="1" dirty="0">
                <a:solidFill>
                  <a:srgbClr val="800000"/>
                </a:solidFill>
                <a:latin typeface="Arial"/>
                <a:cs typeface="Arial"/>
              </a:rPr>
              <a:t> </a:t>
            </a:r>
            <a:r>
              <a:rPr sz="1400" spc="-5" dirty="0">
                <a:latin typeface="Arial"/>
                <a:cs typeface="Arial"/>
              </a:rPr>
              <a:t>np</a:t>
            </a:r>
            <a:endParaRPr sz="1400">
              <a:latin typeface="Arial"/>
              <a:cs typeface="Arial"/>
            </a:endParaRPr>
          </a:p>
          <a:p>
            <a:pPr marL="85090">
              <a:lnSpc>
                <a:spcPts val="1650"/>
              </a:lnSpc>
            </a:pPr>
            <a:r>
              <a:rPr sz="1400" spc="-5" dirty="0">
                <a:solidFill>
                  <a:srgbClr val="44AADD"/>
                </a:solidFill>
                <a:latin typeface="Arial"/>
                <a:cs typeface="Arial"/>
              </a:rPr>
              <a:t>&gt;&gt;&gt; </a:t>
            </a:r>
            <a:r>
              <a:rPr sz="1400" dirty="0">
                <a:latin typeface="Arial"/>
                <a:cs typeface="Arial"/>
              </a:rPr>
              <a:t>X </a:t>
            </a:r>
            <a:r>
              <a:rPr sz="1400" dirty="0">
                <a:solidFill>
                  <a:srgbClr val="80802F"/>
                </a:solidFill>
                <a:latin typeface="Arial"/>
                <a:cs typeface="Arial"/>
              </a:rPr>
              <a:t>= </a:t>
            </a:r>
            <a:r>
              <a:rPr sz="1400" spc="-5" dirty="0">
                <a:latin typeface="Arial"/>
                <a:cs typeface="Arial"/>
              </a:rPr>
              <a:t>np</a:t>
            </a:r>
            <a:r>
              <a:rPr sz="1400" spc="-5" dirty="0">
                <a:solidFill>
                  <a:srgbClr val="80802F"/>
                </a:solidFill>
                <a:latin typeface="Arial"/>
                <a:cs typeface="Arial"/>
              </a:rPr>
              <a:t>.</a:t>
            </a:r>
            <a:r>
              <a:rPr sz="1400" spc="-5" dirty="0">
                <a:latin typeface="Arial"/>
                <a:cs typeface="Arial"/>
              </a:rPr>
              <a:t>array</a:t>
            </a:r>
            <a:r>
              <a:rPr sz="1400" spc="-5" dirty="0">
                <a:solidFill>
                  <a:srgbClr val="80802F"/>
                </a:solidFill>
                <a:latin typeface="Arial"/>
                <a:cs typeface="Arial"/>
              </a:rPr>
              <a:t>([[ </a:t>
            </a:r>
            <a:r>
              <a:rPr sz="1400" spc="-5" dirty="0">
                <a:solidFill>
                  <a:srgbClr val="008000"/>
                </a:solidFill>
                <a:latin typeface="Arial"/>
                <a:cs typeface="Arial"/>
              </a:rPr>
              <a:t>1.</a:t>
            </a:r>
            <a:r>
              <a:rPr sz="1400" spc="-5" dirty="0">
                <a:solidFill>
                  <a:srgbClr val="80802F"/>
                </a:solidFill>
                <a:latin typeface="Arial"/>
                <a:cs typeface="Arial"/>
              </a:rPr>
              <a:t>, </a:t>
            </a:r>
            <a:r>
              <a:rPr sz="1400" spc="-5" dirty="0">
                <a:solidFill>
                  <a:srgbClr val="44AADD"/>
                </a:solidFill>
                <a:latin typeface="Arial"/>
                <a:cs typeface="Arial"/>
              </a:rPr>
              <a:t>-</a:t>
            </a:r>
            <a:r>
              <a:rPr sz="1400" spc="-5" dirty="0">
                <a:solidFill>
                  <a:srgbClr val="008000"/>
                </a:solidFill>
                <a:latin typeface="Arial"/>
                <a:cs typeface="Arial"/>
              </a:rPr>
              <a:t>1.</a:t>
            </a:r>
            <a:r>
              <a:rPr sz="1400" spc="-5" dirty="0">
                <a:solidFill>
                  <a:srgbClr val="80802F"/>
                </a:solidFill>
                <a:latin typeface="Arial"/>
                <a:cs typeface="Arial"/>
              </a:rPr>
              <a:t>,</a:t>
            </a:r>
            <a:r>
              <a:rPr sz="1400" spc="315" dirty="0">
                <a:solidFill>
                  <a:srgbClr val="80802F"/>
                </a:solidFill>
                <a:latin typeface="Arial"/>
                <a:cs typeface="Arial"/>
              </a:rPr>
              <a:t> </a:t>
            </a:r>
            <a:r>
              <a:rPr sz="1400" spc="-5" dirty="0">
                <a:solidFill>
                  <a:srgbClr val="008000"/>
                </a:solidFill>
                <a:latin typeface="Arial"/>
                <a:cs typeface="Arial"/>
              </a:rPr>
              <a:t>2.</a:t>
            </a:r>
            <a:r>
              <a:rPr sz="1400" spc="-5" dirty="0">
                <a:solidFill>
                  <a:srgbClr val="80802F"/>
                </a:solidFill>
                <a:latin typeface="Arial"/>
                <a:cs typeface="Arial"/>
              </a:rPr>
              <a:t>],</a:t>
            </a:r>
            <a:endParaRPr sz="1400">
              <a:latin typeface="Arial"/>
              <a:cs typeface="Arial"/>
            </a:endParaRPr>
          </a:p>
          <a:p>
            <a:pPr marL="85090">
              <a:lnSpc>
                <a:spcPts val="1650"/>
              </a:lnSpc>
              <a:tabLst>
                <a:tab pos="1517015" algn="l"/>
              </a:tabLst>
            </a:pPr>
            <a:r>
              <a:rPr sz="1400" spc="-5" dirty="0">
                <a:solidFill>
                  <a:srgbClr val="80802F"/>
                </a:solidFill>
                <a:latin typeface="Arial"/>
                <a:cs typeface="Arial"/>
              </a:rPr>
              <a:t>...	</a:t>
            </a:r>
            <a:r>
              <a:rPr sz="1400" dirty="0">
                <a:solidFill>
                  <a:srgbClr val="80802F"/>
                </a:solidFill>
                <a:latin typeface="Arial"/>
                <a:cs typeface="Arial"/>
              </a:rPr>
              <a:t>[ </a:t>
            </a:r>
            <a:r>
              <a:rPr sz="1400" spc="-5" dirty="0">
                <a:solidFill>
                  <a:srgbClr val="008000"/>
                </a:solidFill>
                <a:latin typeface="Arial"/>
                <a:cs typeface="Arial"/>
              </a:rPr>
              <a:t>2.</a:t>
            </a:r>
            <a:r>
              <a:rPr sz="1400" spc="-5" dirty="0">
                <a:solidFill>
                  <a:srgbClr val="80802F"/>
                </a:solidFill>
                <a:latin typeface="Arial"/>
                <a:cs typeface="Arial"/>
              </a:rPr>
              <a:t>,  </a:t>
            </a:r>
            <a:r>
              <a:rPr sz="1400" spc="-5" dirty="0">
                <a:solidFill>
                  <a:srgbClr val="008000"/>
                </a:solidFill>
                <a:latin typeface="Arial"/>
                <a:cs typeface="Arial"/>
              </a:rPr>
              <a:t>0.</a:t>
            </a:r>
            <a:r>
              <a:rPr sz="1400" spc="-5" dirty="0">
                <a:solidFill>
                  <a:srgbClr val="80802F"/>
                </a:solidFill>
                <a:latin typeface="Arial"/>
                <a:cs typeface="Arial"/>
              </a:rPr>
              <a:t>,</a:t>
            </a:r>
            <a:r>
              <a:rPr sz="1400" spc="290" dirty="0">
                <a:solidFill>
                  <a:srgbClr val="80802F"/>
                </a:solidFill>
                <a:latin typeface="Arial"/>
                <a:cs typeface="Arial"/>
              </a:rPr>
              <a:t> </a:t>
            </a:r>
            <a:r>
              <a:rPr sz="1400" spc="-5" dirty="0">
                <a:solidFill>
                  <a:srgbClr val="008000"/>
                </a:solidFill>
                <a:latin typeface="Arial"/>
                <a:cs typeface="Arial"/>
              </a:rPr>
              <a:t>0.</a:t>
            </a:r>
            <a:r>
              <a:rPr sz="1400" spc="-5" dirty="0">
                <a:solidFill>
                  <a:srgbClr val="80802F"/>
                </a:solidFill>
                <a:latin typeface="Arial"/>
                <a:cs typeface="Arial"/>
              </a:rPr>
              <a:t>],</a:t>
            </a:r>
            <a:endParaRPr sz="1400">
              <a:latin typeface="Arial"/>
              <a:cs typeface="Arial"/>
            </a:endParaRPr>
          </a:p>
          <a:p>
            <a:pPr marL="85090">
              <a:lnSpc>
                <a:spcPts val="1650"/>
              </a:lnSpc>
              <a:tabLst>
                <a:tab pos="1517015" algn="l"/>
              </a:tabLst>
            </a:pPr>
            <a:r>
              <a:rPr sz="1400" spc="-5" dirty="0">
                <a:solidFill>
                  <a:srgbClr val="80802F"/>
                </a:solidFill>
                <a:latin typeface="Arial"/>
                <a:cs typeface="Arial"/>
              </a:rPr>
              <a:t>...	</a:t>
            </a:r>
            <a:r>
              <a:rPr sz="1400" dirty="0">
                <a:solidFill>
                  <a:srgbClr val="80802F"/>
                </a:solidFill>
                <a:latin typeface="Arial"/>
                <a:cs typeface="Arial"/>
              </a:rPr>
              <a:t>[ </a:t>
            </a:r>
            <a:r>
              <a:rPr sz="1400" spc="-5" dirty="0">
                <a:solidFill>
                  <a:srgbClr val="008000"/>
                </a:solidFill>
                <a:latin typeface="Arial"/>
                <a:cs typeface="Arial"/>
              </a:rPr>
              <a:t>0.</a:t>
            </a:r>
            <a:r>
              <a:rPr sz="1400" spc="-5" dirty="0">
                <a:solidFill>
                  <a:srgbClr val="80802F"/>
                </a:solidFill>
                <a:latin typeface="Arial"/>
                <a:cs typeface="Arial"/>
              </a:rPr>
              <a:t>, </a:t>
            </a:r>
            <a:r>
              <a:rPr sz="1400" spc="-5" dirty="0">
                <a:solidFill>
                  <a:srgbClr val="008000"/>
                </a:solidFill>
                <a:latin typeface="Arial"/>
                <a:cs typeface="Arial"/>
              </a:rPr>
              <a:t>1.</a:t>
            </a:r>
            <a:r>
              <a:rPr sz="1400" spc="-5" dirty="0">
                <a:solidFill>
                  <a:srgbClr val="80802F"/>
                </a:solidFill>
                <a:latin typeface="Arial"/>
                <a:cs typeface="Arial"/>
              </a:rPr>
              <a:t>,</a:t>
            </a:r>
            <a:r>
              <a:rPr sz="1400" spc="-20" dirty="0">
                <a:solidFill>
                  <a:srgbClr val="80802F"/>
                </a:solidFill>
                <a:latin typeface="Arial"/>
                <a:cs typeface="Arial"/>
              </a:rPr>
              <a:t> </a:t>
            </a:r>
            <a:r>
              <a:rPr sz="1400" spc="-5" dirty="0">
                <a:solidFill>
                  <a:srgbClr val="44AADD"/>
                </a:solidFill>
                <a:latin typeface="Arial"/>
                <a:cs typeface="Arial"/>
              </a:rPr>
              <a:t>-</a:t>
            </a:r>
            <a:r>
              <a:rPr sz="1400" spc="-5" dirty="0">
                <a:solidFill>
                  <a:srgbClr val="008000"/>
                </a:solidFill>
                <a:latin typeface="Arial"/>
                <a:cs typeface="Arial"/>
              </a:rPr>
              <a:t>1.</a:t>
            </a:r>
            <a:r>
              <a:rPr sz="1400" spc="-5" dirty="0">
                <a:solidFill>
                  <a:srgbClr val="80802F"/>
                </a:solidFill>
                <a:latin typeface="Arial"/>
                <a:cs typeface="Arial"/>
              </a:rPr>
              <a:t>]])</a:t>
            </a:r>
            <a:endParaRPr sz="1400">
              <a:latin typeface="Arial"/>
              <a:cs typeface="Arial"/>
            </a:endParaRPr>
          </a:p>
          <a:p>
            <a:pPr marL="85090">
              <a:lnSpc>
                <a:spcPts val="1650"/>
              </a:lnSpc>
            </a:pPr>
            <a:r>
              <a:rPr sz="1400" spc="-5" dirty="0">
                <a:solidFill>
                  <a:srgbClr val="44AADD"/>
                </a:solidFill>
                <a:latin typeface="Arial"/>
                <a:cs typeface="Arial"/>
              </a:rPr>
              <a:t>&gt;&gt;&gt; </a:t>
            </a:r>
            <a:r>
              <a:rPr sz="1400" spc="-5" dirty="0">
                <a:latin typeface="Arial"/>
                <a:cs typeface="Arial"/>
              </a:rPr>
              <a:t>X_scaled </a:t>
            </a:r>
            <a:r>
              <a:rPr sz="1400" dirty="0">
                <a:solidFill>
                  <a:srgbClr val="80802F"/>
                </a:solidFill>
                <a:latin typeface="Arial"/>
                <a:cs typeface="Arial"/>
              </a:rPr>
              <a:t>=</a:t>
            </a:r>
            <a:r>
              <a:rPr sz="1400" spc="-15" dirty="0">
                <a:solidFill>
                  <a:srgbClr val="80802F"/>
                </a:solidFill>
                <a:latin typeface="Arial"/>
                <a:cs typeface="Arial"/>
              </a:rPr>
              <a:t> </a:t>
            </a:r>
            <a:r>
              <a:rPr sz="1400" b="1" spc="-5" dirty="0">
                <a:latin typeface="Arial"/>
                <a:cs typeface="Arial"/>
              </a:rPr>
              <a:t>preprocessing</a:t>
            </a:r>
            <a:r>
              <a:rPr sz="1400" b="1" spc="-5" dirty="0">
                <a:solidFill>
                  <a:srgbClr val="80802F"/>
                </a:solidFill>
                <a:latin typeface="Arial"/>
                <a:cs typeface="Arial"/>
              </a:rPr>
              <a:t>.</a:t>
            </a:r>
            <a:r>
              <a:rPr sz="1400" b="1" spc="-5" dirty="0">
                <a:latin typeface="Arial"/>
                <a:cs typeface="Arial"/>
              </a:rPr>
              <a:t>scale</a:t>
            </a:r>
            <a:r>
              <a:rPr sz="1400" spc="-5" dirty="0">
                <a:solidFill>
                  <a:srgbClr val="80802F"/>
                </a:solidFill>
                <a:latin typeface="Arial"/>
                <a:cs typeface="Arial"/>
              </a:rPr>
              <a:t>(</a:t>
            </a:r>
            <a:r>
              <a:rPr sz="1400" spc="-5" dirty="0">
                <a:latin typeface="Arial"/>
                <a:cs typeface="Arial"/>
              </a:rPr>
              <a:t>X</a:t>
            </a:r>
            <a:r>
              <a:rPr sz="1400" spc="-5" dirty="0">
                <a:solidFill>
                  <a:srgbClr val="80802F"/>
                </a:solidFill>
                <a:latin typeface="Arial"/>
                <a:cs typeface="Arial"/>
              </a:rPr>
              <a:t>)</a:t>
            </a:r>
            <a:endParaRPr sz="1400">
              <a:latin typeface="Arial"/>
              <a:cs typeface="Arial"/>
            </a:endParaRPr>
          </a:p>
          <a:p>
            <a:pPr marL="85090">
              <a:lnSpc>
                <a:spcPts val="1650"/>
              </a:lnSpc>
            </a:pPr>
            <a:r>
              <a:rPr sz="1400" spc="-5" dirty="0">
                <a:solidFill>
                  <a:srgbClr val="44AADD"/>
                </a:solidFill>
                <a:latin typeface="Arial"/>
                <a:cs typeface="Arial"/>
              </a:rPr>
              <a:t>&gt;&gt;&gt; </a:t>
            </a:r>
            <a:r>
              <a:rPr sz="1400" spc="-5" dirty="0">
                <a:latin typeface="Arial"/>
                <a:cs typeface="Arial"/>
              </a:rPr>
              <a:t>X_scaled</a:t>
            </a:r>
            <a:endParaRPr sz="1400">
              <a:latin typeface="Arial"/>
              <a:cs typeface="Arial"/>
            </a:endParaRPr>
          </a:p>
          <a:p>
            <a:pPr marL="85090">
              <a:lnSpc>
                <a:spcPts val="1650"/>
              </a:lnSpc>
            </a:pPr>
            <a:r>
              <a:rPr sz="1400" spc="-5" dirty="0">
                <a:latin typeface="Arial"/>
                <a:cs typeface="Arial"/>
              </a:rPr>
              <a:t>array</a:t>
            </a:r>
            <a:r>
              <a:rPr sz="1400" spc="-5" dirty="0">
                <a:solidFill>
                  <a:srgbClr val="80802F"/>
                </a:solidFill>
                <a:latin typeface="Arial"/>
                <a:cs typeface="Arial"/>
              </a:rPr>
              <a:t>([[ </a:t>
            </a:r>
            <a:r>
              <a:rPr sz="1400" spc="-5" dirty="0">
                <a:solidFill>
                  <a:srgbClr val="008000"/>
                </a:solidFill>
                <a:latin typeface="Arial"/>
                <a:cs typeface="Arial"/>
              </a:rPr>
              <a:t>0.  </a:t>
            </a:r>
            <a:r>
              <a:rPr sz="1400" spc="-5" dirty="0">
                <a:solidFill>
                  <a:srgbClr val="80802F"/>
                </a:solidFill>
                <a:latin typeface="Arial"/>
                <a:cs typeface="Arial"/>
              </a:rPr>
              <a:t>..., </a:t>
            </a:r>
            <a:r>
              <a:rPr sz="1400" spc="-5" dirty="0">
                <a:solidFill>
                  <a:srgbClr val="44AADD"/>
                </a:solidFill>
                <a:latin typeface="Arial"/>
                <a:cs typeface="Arial"/>
              </a:rPr>
              <a:t>-</a:t>
            </a:r>
            <a:r>
              <a:rPr sz="1400" spc="-5" dirty="0">
                <a:solidFill>
                  <a:srgbClr val="008000"/>
                </a:solidFill>
                <a:latin typeface="Arial"/>
                <a:cs typeface="Arial"/>
              </a:rPr>
              <a:t>1.22</a:t>
            </a:r>
            <a:r>
              <a:rPr sz="1400" spc="-5" dirty="0">
                <a:solidFill>
                  <a:srgbClr val="80802F"/>
                </a:solidFill>
                <a:latin typeface="Arial"/>
                <a:cs typeface="Arial"/>
              </a:rPr>
              <a:t>...,</a:t>
            </a:r>
            <a:r>
              <a:rPr sz="1400" spc="325" dirty="0">
                <a:solidFill>
                  <a:srgbClr val="80802F"/>
                </a:solidFill>
                <a:latin typeface="Arial"/>
                <a:cs typeface="Arial"/>
              </a:rPr>
              <a:t> </a:t>
            </a:r>
            <a:r>
              <a:rPr sz="1400" spc="-5" dirty="0">
                <a:solidFill>
                  <a:srgbClr val="008000"/>
                </a:solidFill>
                <a:latin typeface="Arial"/>
                <a:cs typeface="Arial"/>
              </a:rPr>
              <a:t>1.33</a:t>
            </a:r>
            <a:r>
              <a:rPr sz="1400" spc="-5" dirty="0">
                <a:solidFill>
                  <a:srgbClr val="80802F"/>
                </a:solidFill>
                <a:latin typeface="Arial"/>
                <a:cs typeface="Arial"/>
              </a:rPr>
              <a:t>...],</a:t>
            </a:r>
            <a:endParaRPr sz="1400">
              <a:latin typeface="Arial"/>
              <a:cs typeface="Arial"/>
            </a:endParaRPr>
          </a:p>
          <a:p>
            <a:pPr marL="579120">
              <a:lnSpc>
                <a:spcPts val="1650"/>
              </a:lnSpc>
            </a:pPr>
            <a:r>
              <a:rPr sz="1400" dirty="0">
                <a:solidFill>
                  <a:srgbClr val="80802F"/>
                </a:solidFill>
                <a:latin typeface="Arial"/>
                <a:cs typeface="Arial"/>
              </a:rPr>
              <a:t>[ </a:t>
            </a:r>
            <a:r>
              <a:rPr sz="1400" spc="-5" dirty="0">
                <a:solidFill>
                  <a:srgbClr val="008000"/>
                </a:solidFill>
                <a:latin typeface="Arial"/>
                <a:cs typeface="Arial"/>
              </a:rPr>
              <a:t>1.22</a:t>
            </a:r>
            <a:r>
              <a:rPr sz="1400" spc="-5" dirty="0">
                <a:solidFill>
                  <a:srgbClr val="80802F"/>
                </a:solidFill>
                <a:latin typeface="Arial"/>
                <a:cs typeface="Arial"/>
              </a:rPr>
              <a:t>...,  </a:t>
            </a:r>
            <a:r>
              <a:rPr sz="1400" spc="-5" dirty="0">
                <a:solidFill>
                  <a:srgbClr val="008000"/>
                </a:solidFill>
                <a:latin typeface="Arial"/>
                <a:cs typeface="Arial"/>
              </a:rPr>
              <a:t>0.  </a:t>
            </a:r>
            <a:r>
              <a:rPr sz="1400" spc="-5" dirty="0">
                <a:solidFill>
                  <a:srgbClr val="80802F"/>
                </a:solidFill>
                <a:latin typeface="Arial"/>
                <a:cs typeface="Arial"/>
              </a:rPr>
              <a:t>...,</a:t>
            </a:r>
            <a:r>
              <a:rPr sz="1400" spc="-75" dirty="0">
                <a:solidFill>
                  <a:srgbClr val="80802F"/>
                </a:solidFill>
                <a:latin typeface="Arial"/>
                <a:cs typeface="Arial"/>
              </a:rPr>
              <a:t> </a:t>
            </a:r>
            <a:r>
              <a:rPr sz="1400" spc="-5" dirty="0">
                <a:solidFill>
                  <a:srgbClr val="44AADD"/>
                </a:solidFill>
                <a:latin typeface="Arial"/>
                <a:cs typeface="Arial"/>
              </a:rPr>
              <a:t>-</a:t>
            </a:r>
            <a:r>
              <a:rPr sz="1400" spc="-5" dirty="0">
                <a:solidFill>
                  <a:srgbClr val="008000"/>
                </a:solidFill>
                <a:latin typeface="Arial"/>
                <a:cs typeface="Arial"/>
              </a:rPr>
              <a:t>0.26</a:t>
            </a:r>
            <a:r>
              <a:rPr sz="1400" spc="-5" dirty="0">
                <a:solidFill>
                  <a:srgbClr val="80802F"/>
                </a:solidFill>
                <a:latin typeface="Arial"/>
                <a:cs typeface="Arial"/>
              </a:rPr>
              <a:t>...],</a:t>
            </a:r>
            <a:endParaRPr sz="1400">
              <a:latin typeface="Arial"/>
              <a:cs typeface="Arial"/>
            </a:endParaRPr>
          </a:p>
          <a:p>
            <a:pPr marL="579120">
              <a:lnSpc>
                <a:spcPts val="1650"/>
              </a:lnSpc>
            </a:pPr>
            <a:r>
              <a:rPr sz="1400" spc="-5" dirty="0">
                <a:solidFill>
                  <a:srgbClr val="80802F"/>
                </a:solidFill>
                <a:latin typeface="Arial"/>
                <a:cs typeface="Arial"/>
              </a:rPr>
              <a:t>[</a:t>
            </a:r>
            <a:r>
              <a:rPr sz="1400" spc="-5" dirty="0">
                <a:solidFill>
                  <a:srgbClr val="44AADD"/>
                </a:solidFill>
                <a:latin typeface="Arial"/>
                <a:cs typeface="Arial"/>
              </a:rPr>
              <a:t>-</a:t>
            </a:r>
            <a:r>
              <a:rPr sz="1400" spc="-5" dirty="0">
                <a:solidFill>
                  <a:srgbClr val="008000"/>
                </a:solidFill>
                <a:latin typeface="Arial"/>
                <a:cs typeface="Arial"/>
              </a:rPr>
              <a:t>1.22</a:t>
            </a:r>
            <a:r>
              <a:rPr sz="1400" spc="-5" dirty="0">
                <a:solidFill>
                  <a:srgbClr val="80802F"/>
                </a:solidFill>
                <a:latin typeface="Arial"/>
                <a:cs typeface="Arial"/>
              </a:rPr>
              <a:t>..., </a:t>
            </a:r>
            <a:r>
              <a:rPr sz="1400" spc="-5" dirty="0">
                <a:solidFill>
                  <a:srgbClr val="008000"/>
                </a:solidFill>
                <a:latin typeface="Arial"/>
                <a:cs typeface="Arial"/>
              </a:rPr>
              <a:t>1.22</a:t>
            </a:r>
            <a:r>
              <a:rPr sz="1400" spc="-5" dirty="0">
                <a:solidFill>
                  <a:srgbClr val="80802F"/>
                </a:solidFill>
                <a:latin typeface="Arial"/>
                <a:cs typeface="Arial"/>
              </a:rPr>
              <a:t>..., </a:t>
            </a:r>
            <a:r>
              <a:rPr sz="1400" spc="-5" dirty="0">
                <a:solidFill>
                  <a:srgbClr val="44AADD"/>
                </a:solidFill>
                <a:latin typeface="Arial"/>
                <a:cs typeface="Arial"/>
              </a:rPr>
              <a:t>-</a:t>
            </a:r>
            <a:r>
              <a:rPr sz="1400" spc="-5" dirty="0">
                <a:solidFill>
                  <a:srgbClr val="008000"/>
                </a:solidFill>
                <a:latin typeface="Arial"/>
                <a:cs typeface="Arial"/>
              </a:rPr>
              <a:t>1.06</a:t>
            </a:r>
            <a:r>
              <a:rPr sz="1400" spc="-5" dirty="0">
                <a:solidFill>
                  <a:srgbClr val="80802F"/>
                </a:solidFill>
                <a:latin typeface="Arial"/>
                <a:cs typeface="Arial"/>
              </a:rPr>
              <a:t>...]])</a:t>
            </a:r>
            <a:endParaRPr sz="1400">
              <a:latin typeface="Arial"/>
              <a:cs typeface="Arial"/>
            </a:endParaRPr>
          </a:p>
          <a:p>
            <a:pPr marL="85090" marR="1290320">
              <a:lnSpc>
                <a:spcPts val="1650"/>
              </a:lnSpc>
              <a:spcBef>
                <a:spcPts val="65"/>
              </a:spcBef>
            </a:pPr>
            <a:r>
              <a:rPr sz="1400" spc="-5" dirty="0">
                <a:solidFill>
                  <a:srgbClr val="44AADD"/>
                </a:solidFill>
                <a:latin typeface="Arial"/>
                <a:cs typeface="Arial"/>
              </a:rPr>
              <a:t>&gt;&gt; </a:t>
            </a:r>
            <a:r>
              <a:rPr sz="1400" spc="-5" dirty="0">
                <a:latin typeface="Arial"/>
                <a:cs typeface="Arial"/>
              </a:rPr>
              <a:t>X_scaled</a:t>
            </a:r>
            <a:r>
              <a:rPr sz="1400" spc="-5" dirty="0">
                <a:solidFill>
                  <a:srgbClr val="80802F"/>
                </a:solidFill>
                <a:latin typeface="Arial"/>
                <a:cs typeface="Arial"/>
              </a:rPr>
              <a:t>.</a:t>
            </a:r>
            <a:r>
              <a:rPr sz="1400" spc="-5" dirty="0">
                <a:latin typeface="Arial"/>
                <a:cs typeface="Arial"/>
              </a:rPr>
              <a:t>mean</a:t>
            </a:r>
            <a:r>
              <a:rPr sz="1400" spc="-5" dirty="0">
                <a:solidFill>
                  <a:srgbClr val="80802F"/>
                </a:solidFill>
                <a:latin typeface="Arial"/>
                <a:cs typeface="Arial"/>
              </a:rPr>
              <a:t>(</a:t>
            </a:r>
            <a:r>
              <a:rPr sz="1400" spc="-5" dirty="0">
                <a:latin typeface="Arial"/>
                <a:cs typeface="Arial"/>
              </a:rPr>
              <a:t>axis</a:t>
            </a:r>
            <a:r>
              <a:rPr sz="1400" spc="-5" dirty="0">
                <a:solidFill>
                  <a:srgbClr val="80802F"/>
                </a:solidFill>
                <a:latin typeface="Arial"/>
                <a:cs typeface="Arial"/>
              </a:rPr>
              <a:t>=</a:t>
            </a:r>
            <a:r>
              <a:rPr sz="1400" spc="-5" dirty="0">
                <a:solidFill>
                  <a:srgbClr val="008C00"/>
                </a:solidFill>
                <a:latin typeface="Arial"/>
                <a:cs typeface="Arial"/>
              </a:rPr>
              <a:t>0</a:t>
            </a:r>
            <a:r>
              <a:rPr sz="1400" spc="-5" dirty="0">
                <a:solidFill>
                  <a:srgbClr val="80802F"/>
                </a:solidFill>
                <a:latin typeface="Arial"/>
                <a:cs typeface="Arial"/>
              </a:rPr>
              <a:t>)  </a:t>
            </a:r>
            <a:r>
              <a:rPr sz="1400" spc="-5" dirty="0">
                <a:latin typeface="Arial"/>
                <a:cs typeface="Arial"/>
              </a:rPr>
              <a:t>array</a:t>
            </a:r>
            <a:r>
              <a:rPr sz="1400" spc="-5" dirty="0">
                <a:solidFill>
                  <a:srgbClr val="80802F"/>
                </a:solidFill>
                <a:latin typeface="Arial"/>
                <a:cs typeface="Arial"/>
              </a:rPr>
              <a:t>([ </a:t>
            </a:r>
            <a:r>
              <a:rPr sz="1400" spc="-5" dirty="0">
                <a:solidFill>
                  <a:srgbClr val="008000"/>
                </a:solidFill>
                <a:latin typeface="Arial"/>
                <a:cs typeface="Arial"/>
              </a:rPr>
              <a:t>0.</a:t>
            </a:r>
            <a:r>
              <a:rPr sz="1400" spc="-5" dirty="0">
                <a:solidFill>
                  <a:srgbClr val="80802F"/>
                </a:solidFill>
                <a:latin typeface="Arial"/>
                <a:cs typeface="Arial"/>
              </a:rPr>
              <a:t>, </a:t>
            </a:r>
            <a:r>
              <a:rPr sz="1400" spc="-5" dirty="0">
                <a:solidFill>
                  <a:srgbClr val="008000"/>
                </a:solidFill>
                <a:latin typeface="Arial"/>
                <a:cs typeface="Arial"/>
              </a:rPr>
              <a:t>0.</a:t>
            </a:r>
            <a:r>
              <a:rPr sz="1400" spc="-5" dirty="0">
                <a:solidFill>
                  <a:srgbClr val="80802F"/>
                </a:solidFill>
                <a:latin typeface="Arial"/>
                <a:cs typeface="Arial"/>
              </a:rPr>
              <a:t>,</a:t>
            </a:r>
            <a:r>
              <a:rPr sz="1400" spc="365" dirty="0">
                <a:solidFill>
                  <a:srgbClr val="80802F"/>
                </a:solidFill>
                <a:latin typeface="Arial"/>
                <a:cs typeface="Arial"/>
              </a:rPr>
              <a:t> </a:t>
            </a:r>
            <a:r>
              <a:rPr sz="1400" spc="-5" dirty="0">
                <a:solidFill>
                  <a:srgbClr val="008000"/>
                </a:solidFill>
                <a:latin typeface="Arial"/>
                <a:cs typeface="Arial"/>
              </a:rPr>
              <a:t>0.</a:t>
            </a:r>
            <a:r>
              <a:rPr sz="1400" spc="-5" dirty="0">
                <a:solidFill>
                  <a:srgbClr val="80802F"/>
                </a:solidFill>
                <a:latin typeface="Arial"/>
                <a:cs typeface="Arial"/>
              </a:rPr>
              <a:t>])</a:t>
            </a:r>
            <a:endParaRPr sz="1400">
              <a:latin typeface="Arial"/>
              <a:cs typeface="Arial"/>
            </a:endParaRPr>
          </a:p>
          <a:p>
            <a:pPr marL="85090" marR="1393825">
              <a:lnSpc>
                <a:spcPts val="1650"/>
              </a:lnSpc>
            </a:pPr>
            <a:r>
              <a:rPr sz="1400" spc="-5" dirty="0">
                <a:solidFill>
                  <a:srgbClr val="44AADD"/>
                </a:solidFill>
                <a:latin typeface="Arial"/>
                <a:cs typeface="Arial"/>
              </a:rPr>
              <a:t>&gt;&gt;&gt; </a:t>
            </a:r>
            <a:r>
              <a:rPr sz="1400" spc="-5" dirty="0">
                <a:latin typeface="Arial"/>
                <a:cs typeface="Arial"/>
              </a:rPr>
              <a:t>X_scaled</a:t>
            </a:r>
            <a:r>
              <a:rPr sz="1400" spc="-5" dirty="0">
                <a:solidFill>
                  <a:srgbClr val="80802F"/>
                </a:solidFill>
                <a:latin typeface="Arial"/>
                <a:cs typeface="Arial"/>
              </a:rPr>
              <a:t>.</a:t>
            </a:r>
            <a:r>
              <a:rPr sz="1400" spc="-5" dirty="0">
                <a:latin typeface="Arial"/>
                <a:cs typeface="Arial"/>
              </a:rPr>
              <a:t>std</a:t>
            </a:r>
            <a:r>
              <a:rPr sz="1400" spc="-5" dirty="0">
                <a:solidFill>
                  <a:srgbClr val="80802F"/>
                </a:solidFill>
                <a:latin typeface="Arial"/>
                <a:cs typeface="Arial"/>
              </a:rPr>
              <a:t>(</a:t>
            </a:r>
            <a:r>
              <a:rPr sz="1400" spc="-5" dirty="0">
                <a:latin typeface="Arial"/>
                <a:cs typeface="Arial"/>
              </a:rPr>
              <a:t>axis</a:t>
            </a:r>
            <a:r>
              <a:rPr sz="1400" spc="-5" dirty="0">
                <a:solidFill>
                  <a:srgbClr val="80802F"/>
                </a:solidFill>
                <a:latin typeface="Arial"/>
                <a:cs typeface="Arial"/>
              </a:rPr>
              <a:t>=</a:t>
            </a:r>
            <a:r>
              <a:rPr sz="1400" spc="-5" dirty="0">
                <a:solidFill>
                  <a:srgbClr val="008C00"/>
                </a:solidFill>
                <a:latin typeface="Arial"/>
                <a:cs typeface="Arial"/>
              </a:rPr>
              <a:t>0</a:t>
            </a:r>
            <a:r>
              <a:rPr sz="1400" spc="-5" dirty="0">
                <a:solidFill>
                  <a:srgbClr val="80802F"/>
                </a:solidFill>
                <a:latin typeface="Arial"/>
                <a:cs typeface="Arial"/>
              </a:rPr>
              <a:t>)  </a:t>
            </a:r>
            <a:r>
              <a:rPr sz="1400" spc="-5" dirty="0">
                <a:latin typeface="Arial"/>
                <a:cs typeface="Arial"/>
              </a:rPr>
              <a:t>array</a:t>
            </a:r>
            <a:r>
              <a:rPr sz="1400" spc="-5" dirty="0">
                <a:solidFill>
                  <a:srgbClr val="80802F"/>
                </a:solidFill>
                <a:latin typeface="Arial"/>
                <a:cs typeface="Arial"/>
              </a:rPr>
              <a:t>([ </a:t>
            </a:r>
            <a:r>
              <a:rPr sz="1400" spc="-5" dirty="0">
                <a:solidFill>
                  <a:srgbClr val="008000"/>
                </a:solidFill>
                <a:latin typeface="Arial"/>
                <a:cs typeface="Arial"/>
              </a:rPr>
              <a:t>1.</a:t>
            </a:r>
            <a:r>
              <a:rPr sz="1400" spc="-5" dirty="0">
                <a:solidFill>
                  <a:srgbClr val="80802F"/>
                </a:solidFill>
                <a:latin typeface="Arial"/>
                <a:cs typeface="Arial"/>
              </a:rPr>
              <a:t>, </a:t>
            </a:r>
            <a:r>
              <a:rPr sz="1400" spc="-5" dirty="0">
                <a:solidFill>
                  <a:srgbClr val="008000"/>
                </a:solidFill>
                <a:latin typeface="Arial"/>
                <a:cs typeface="Arial"/>
              </a:rPr>
              <a:t>1.</a:t>
            </a:r>
            <a:r>
              <a:rPr sz="1400" spc="-5" dirty="0">
                <a:solidFill>
                  <a:srgbClr val="80802F"/>
                </a:solidFill>
                <a:latin typeface="Arial"/>
                <a:cs typeface="Arial"/>
              </a:rPr>
              <a:t>,</a:t>
            </a:r>
            <a:r>
              <a:rPr sz="1400" spc="365" dirty="0">
                <a:solidFill>
                  <a:srgbClr val="80802F"/>
                </a:solidFill>
                <a:latin typeface="Arial"/>
                <a:cs typeface="Arial"/>
              </a:rPr>
              <a:t> </a:t>
            </a:r>
            <a:r>
              <a:rPr sz="1400" spc="-5" dirty="0">
                <a:solidFill>
                  <a:srgbClr val="008000"/>
                </a:solidFill>
                <a:latin typeface="Arial"/>
                <a:cs typeface="Arial"/>
              </a:rPr>
              <a:t>1.</a:t>
            </a:r>
            <a:r>
              <a:rPr sz="1400" spc="-5" dirty="0">
                <a:solidFill>
                  <a:srgbClr val="80802F"/>
                </a:solidFill>
                <a:latin typeface="Arial"/>
                <a:cs typeface="Arial"/>
              </a:rPr>
              <a:t>])</a:t>
            </a:r>
            <a:endParaRPr sz="1400">
              <a:latin typeface="Arial"/>
              <a:cs typeface="Arial"/>
            </a:endParaRPr>
          </a:p>
        </p:txBody>
      </p:sp>
      <p:sp>
        <p:nvSpPr>
          <p:cNvPr id="5" name="object 5"/>
          <p:cNvSpPr txBox="1"/>
          <p:nvPr/>
        </p:nvSpPr>
        <p:spPr>
          <a:xfrm>
            <a:off x="5930672" y="4723876"/>
            <a:ext cx="252031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Standardization with</a:t>
            </a:r>
            <a:r>
              <a:rPr sz="1400" spc="-80" dirty="0">
                <a:latin typeface="Arial"/>
                <a:cs typeface="Arial"/>
              </a:rPr>
              <a:t> </a:t>
            </a:r>
            <a:r>
              <a:rPr sz="1400" dirty="0">
                <a:latin typeface="Arial"/>
                <a:cs typeface="Arial"/>
              </a:rPr>
              <a:t>scikit-learn</a:t>
            </a:r>
            <a:endParaRPr sz="1400">
              <a:latin typeface="Arial"/>
              <a:cs typeface="Arial"/>
            </a:endParaRPr>
          </a:p>
        </p:txBody>
      </p:sp>
      <p:sp>
        <p:nvSpPr>
          <p:cNvPr id="6" name="object 6"/>
          <p:cNvSpPr/>
          <p:nvPr/>
        </p:nvSpPr>
        <p:spPr>
          <a:xfrm>
            <a:off x="318664" y="174637"/>
            <a:ext cx="489824" cy="48572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22076" y="1541596"/>
            <a:ext cx="3423640" cy="291876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399387" y="3947791"/>
            <a:ext cx="2023823" cy="48572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FFE499"/>
          </a:solidFill>
        </p:spPr>
        <p:txBody>
          <a:bodyPr wrap="square" lIns="0" tIns="0" rIns="0" bIns="0" rtlCol="0"/>
          <a:lstStyle/>
          <a:p>
            <a:endParaRPr/>
          </a:p>
        </p:txBody>
      </p:sp>
      <p:sp>
        <p:nvSpPr>
          <p:cNvPr id="3" name="object 3"/>
          <p:cNvSpPr txBox="1"/>
          <p:nvPr/>
        </p:nvSpPr>
        <p:spPr>
          <a:xfrm>
            <a:off x="494558" y="614649"/>
            <a:ext cx="7753350" cy="1816100"/>
          </a:xfrm>
          <a:prstGeom prst="rect">
            <a:avLst/>
          </a:prstGeom>
        </p:spPr>
        <p:txBody>
          <a:bodyPr vert="horz" wrap="square" lIns="0" tIns="12700" rIns="0" bIns="0" rtlCol="0">
            <a:spAutoFit/>
          </a:bodyPr>
          <a:lstStyle/>
          <a:p>
            <a:pPr marL="379095" marR="187960" indent="-366395">
              <a:lnSpc>
                <a:spcPct val="114599"/>
              </a:lnSpc>
              <a:spcBef>
                <a:spcPts val="100"/>
              </a:spcBef>
              <a:buChar char="●"/>
              <a:tabLst>
                <a:tab pos="379095" algn="l"/>
                <a:tab pos="379730" algn="l"/>
              </a:tabLst>
            </a:pPr>
            <a:r>
              <a:rPr sz="1800" spc="-5" dirty="0">
                <a:latin typeface="Arial"/>
                <a:cs typeface="Arial"/>
              </a:rPr>
              <a:t>Scales individual </a:t>
            </a:r>
            <a:r>
              <a:rPr sz="1800" dirty="0">
                <a:latin typeface="Arial"/>
                <a:cs typeface="Arial"/>
              </a:rPr>
              <a:t>samples (rows) </a:t>
            </a:r>
            <a:r>
              <a:rPr sz="1800" spc="-5" dirty="0">
                <a:latin typeface="Arial"/>
                <a:cs typeface="Arial"/>
              </a:rPr>
              <a:t>to have</a:t>
            </a:r>
            <a:r>
              <a:rPr sz="1800" spc="-5" dirty="0">
                <a:solidFill>
                  <a:srgbClr val="FF5252"/>
                </a:solidFill>
                <a:latin typeface="Arial"/>
                <a:cs typeface="Arial"/>
              </a:rPr>
              <a:t> </a:t>
            </a:r>
            <a:r>
              <a:rPr sz="1800" u="heavy" spc="-5" dirty="0">
                <a:solidFill>
                  <a:srgbClr val="FF5252"/>
                </a:solidFill>
                <a:uFill>
                  <a:solidFill>
                    <a:srgbClr val="FF5252"/>
                  </a:solidFill>
                </a:uFill>
                <a:latin typeface="Arial"/>
                <a:cs typeface="Arial"/>
                <a:hlinkClick r:id="rId2"/>
              </a:rPr>
              <a:t>unit </a:t>
            </a:r>
            <a:r>
              <a:rPr sz="1800" u="heavy" dirty="0">
                <a:solidFill>
                  <a:srgbClr val="FF5252"/>
                </a:solidFill>
                <a:uFill>
                  <a:solidFill>
                    <a:srgbClr val="FF5252"/>
                  </a:solidFill>
                </a:uFill>
                <a:latin typeface="Arial"/>
                <a:cs typeface="Arial"/>
                <a:hlinkClick r:id="rId2"/>
              </a:rPr>
              <a:t>vector</a:t>
            </a:r>
            <a:r>
              <a:rPr sz="1800" dirty="0">
                <a:latin typeface="Arial"/>
                <a:cs typeface="Arial"/>
              </a:rPr>
              <a:t>, </a:t>
            </a:r>
            <a:r>
              <a:rPr sz="1800" spc="-5" dirty="0">
                <a:latin typeface="Arial"/>
                <a:cs typeface="Arial"/>
              </a:rPr>
              <a:t>dividing </a:t>
            </a:r>
            <a:r>
              <a:rPr sz="1800" dirty="0">
                <a:latin typeface="Arial"/>
                <a:cs typeface="Arial"/>
              </a:rPr>
              <a:t>values </a:t>
            </a:r>
            <a:r>
              <a:rPr sz="1800" spc="-5" dirty="0">
                <a:latin typeface="Arial"/>
                <a:cs typeface="Arial"/>
              </a:rPr>
              <a:t>by  </a:t>
            </a:r>
            <a:r>
              <a:rPr sz="1800" dirty="0">
                <a:latin typeface="Arial"/>
                <a:cs typeface="Arial"/>
              </a:rPr>
              <a:t>vector’s L</a:t>
            </a:r>
            <a:r>
              <a:rPr sz="1800" baseline="30092" dirty="0">
                <a:latin typeface="Arial"/>
                <a:cs typeface="Arial"/>
              </a:rPr>
              <a:t>2 </a:t>
            </a:r>
            <a:r>
              <a:rPr sz="1800" spc="-5" dirty="0">
                <a:latin typeface="Arial"/>
                <a:cs typeface="Arial"/>
              </a:rPr>
              <a:t>norm, a.k.a. the Euclidean</a:t>
            </a:r>
            <a:r>
              <a:rPr sz="1800" spc="-30" dirty="0">
                <a:latin typeface="Arial"/>
                <a:cs typeface="Arial"/>
              </a:rPr>
              <a:t> </a:t>
            </a:r>
            <a:r>
              <a:rPr sz="1800" spc="-5" dirty="0">
                <a:latin typeface="Arial"/>
                <a:cs typeface="Arial"/>
              </a:rPr>
              <a:t>norm</a:t>
            </a:r>
            <a:endParaRPr sz="1800">
              <a:latin typeface="Arial"/>
              <a:cs typeface="Arial"/>
            </a:endParaRPr>
          </a:p>
          <a:p>
            <a:pPr marL="379095" marR="5080" indent="-366395">
              <a:lnSpc>
                <a:spcPct val="136000"/>
              </a:lnSpc>
              <a:spcBef>
                <a:spcPts val="335"/>
              </a:spcBef>
              <a:buChar char="●"/>
              <a:tabLst>
                <a:tab pos="379095" algn="l"/>
                <a:tab pos="379730" algn="l"/>
              </a:tabLst>
            </a:pPr>
            <a:r>
              <a:rPr sz="1800" spc="-5" dirty="0">
                <a:latin typeface="Arial"/>
                <a:cs typeface="Arial"/>
              </a:rPr>
              <a:t>Useful for quadratic form </a:t>
            </a:r>
            <a:r>
              <a:rPr sz="1800" dirty="0">
                <a:latin typeface="Arial"/>
                <a:cs typeface="Arial"/>
              </a:rPr>
              <a:t>(like </a:t>
            </a:r>
            <a:r>
              <a:rPr sz="1800" spc="-5" dirty="0">
                <a:latin typeface="Arial"/>
                <a:cs typeface="Arial"/>
              </a:rPr>
              <a:t>dot-product) or any other </a:t>
            </a:r>
            <a:r>
              <a:rPr sz="1800" dirty="0">
                <a:latin typeface="Arial"/>
                <a:cs typeface="Arial"/>
              </a:rPr>
              <a:t>kernel </a:t>
            </a:r>
            <a:r>
              <a:rPr sz="1800" spc="-5" dirty="0">
                <a:latin typeface="Arial"/>
                <a:cs typeface="Arial"/>
              </a:rPr>
              <a:t>to quantify  </a:t>
            </a:r>
            <a:r>
              <a:rPr sz="1800" dirty="0">
                <a:latin typeface="Arial"/>
                <a:cs typeface="Arial"/>
              </a:rPr>
              <a:t>similarity </a:t>
            </a:r>
            <a:r>
              <a:rPr sz="1800" spc="-5" dirty="0">
                <a:latin typeface="Arial"/>
                <a:cs typeface="Arial"/>
              </a:rPr>
              <a:t>of pairs of </a:t>
            </a:r>
            <a:r>
              <a:rPr sz="1800" dirty="0">
                <a:latin typeface="Arial"/>
                <a:cs typeface="Arial"/>
              </a:rPr>
              <a:t>samples. </a:t>
            </a:r>
            <a:r>
              <a:rPr sz="1800" spc="-5" dirty="0">
                <a:latin typeface="Arial"/>
                <a:cs typeface="Arial"/>
              </a:rPr>
              <a:t>This assumption is the base of the </a:t>
            </a:r>
            <a:r>
              <a:rPr sz="1800" b="1" spc="-5" dirty="0">
                <a:latin typeface="Arial"/>
                <a:cs typeface="Arial"/>
              </a:rPr>
              <a:t>Vector  Space </a:t>
            </a:r>
            <a:r>
              <a:rPr sz="1800" b="1" dirty="0">
                <a:latin typeface="Arial"/>
                <a:cs typeface="Arial"/>
              </a:rPr>
              <a:t>Model </a:t>
            </a:r>
            <a:r>
              <a:rPr sz="1800" spc="-5" dirty="0">
                <a:latin typeface="Arial"/>
                <a:cs typeface="Arial"/>
              </a:rPr>
              <a:t>often used in </a:t>
            </a:r>
            <a:r>
              <a:rPr sz="1800" b="1" dirty="0">
                <a:latin typeface="Arial"/>
                <a:cs typeface="Arial"/>
              </a:rPr>
              <a:t>text </a:t>
            </a:r>
            <a:r>
              <a:rPr sz="1800" b="1" spc="-5" dirty="0">
                <a:latin typeface="Arial"/>
                <a:cs typeface="Arial"/>
              </a:rPr>
              <a:t>classification and clustering</a:t>
            </a:r>
            <a:r>
              <a:rPr sz="1800" b="1" spc="-30" dirty="0">
                <a:latin typeface="Arial"/>
                <a:cs typeface="Arial"/>
              </a:rPr>
              <a:t> </a:t>
            </a:r>
            <a:r>
              <a:rPr sz="1800" dirty="0">
                <a:latin typeface="Arial"/>
                <a:cs typeface="Arial"/>
              </a:rPr>
              <a:t>contexts</a:t>
            </a:r>
            <a:endParaRPr sz="1800">
              <a:latin typeface="Arial"/>
              <a:cs typeface="Arial"/>
            </a:endParaRPr>
          </a:p>
        </p:txBody>
      </p:sp>
      <p:sp>
        <p:nvSpPr>
          <p:cNvPr id="4" name="object 4"/>
          <p:cNvSpPr txBox="1">
            <a:spLocks noGrp="1"/>
          </p:cNvSpPr>
          <p:nvPr>
            <p:ph type="title"/>
          </p:nvPr>
        </p:nvSpPr>
        <p:spPr>
          <a:xfrm>
            <a:off x="819348" y="185523"/>
            <a:ext cx="1865630" cy="391160"/>
          </a:xfrm>
          <a:prstGeom prst="rect">
            <a:avLst/>
          </a:prstGeom>
        </p:spPr>
        <p:txBody>
          <a:bodyPr vert="horz" wrap="square" lIns="0" tIns="12700" rIns="0" bIns="0" rtlCol="0">
            <a:spAutoFit/>
          </a:bodyPr>
          <a:lstStyle/>
          <a:p>
            <a:pPr marL="12700">
              <a:lnSpc>
                <a:spcPct val="100000"/>
              </a:lnSpc>
              <a:spcBef>
                <a:spcPts val="100"/>
              </a:spcBef>
            </a:pPr>
            <a:r>
              <a:rPr sz="2400" spc="-45" dirty="0"/>
              <a:t>Normalization</a:t>
            </a:r>
            <a:endParaRPr sz="2400"/>
          </a:p>
        </p:txBody>
      </p:sp>
      <p:sp>
        <p:nvSpPr>
          <p:cNvPr id="5" name="object 5"/>
          <p:cNvSpPr/>
          <p:nvPr/>
        </p:nvSpPr>
        <p:spPr>
          <a:xfrm>
            <a:off x="8486133" y="4467416"/>
            <a:ext cx="657848" cy="6578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18664" y="174637"/>
            <a:ext cx="489824" cy="485724"/>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263478" y="3210708"/>
            <a:ext cx="145796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Normalized</a:t>
            </a:r>
            <a:r>
              <a:rPr sz="1400" spc="-75" dirty="0">
                <a:latin typeface="Arial"/>
                <a:cs typeface="Arial"/>
              </a:rPr>
              <a:t> </a:t>
            </a:r>
            <a:r>
              <a:rPr sz="1400" dirty="0">
                <a:latin typeface="Arial"/>
                <a:cs typeface="Arial"/>
              </a:rPr>
              <a:t>vector</a:t>
            </a:r>
            <a:endParaRPr sz="1400">
              <a:latin typeface="Arial"/>
              <a:cs typeface="Arial"/>
            </a:endParaRPr>
          </a:p>
        </p:txBody>
      </p:sp>
      <p:sp>
        <p:nvSpPr>
          <p:cNvPr id="8" name="object 8"/>
          <p:cNvSpPr/>
          <p:nvPr/>
        </p:nvSpPr>
        <p:spPr>
          <a:xfrm>
            <a:off x="6267937" y="2770169"/>
            <a:ext cx="1303409" cy="405474"/>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95861" y="4216156"/>
            <a:ext cx="159258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Euclidean </a:t>
            </a:r>
            <a:r>
              <a:rPr sz="1400" spc="5" dirty="0">
                <a:latin typeface="Arial"/>
                <a:cs typeface="Arial"/>
              </a:rPr>
              <a:t>(L</a:t>
            </a:r>
            <a:r>
              <a:rPr sz="1350" spc="7" baseline="30864" dirty="0">
                <a:latin typeface="Arial"/>
                <a:cs typeface="Arial"/>
              </a:rPr>
              <a:t>2</a:t>
            </a:r>
            <a:r>
              <a:rPr sz="1400" spc="5" dirty="0">
                <a:latin typeface="Arial"/>
                <a:cs typeface="Arial"/>
              </a:rPr>
              <a:t>)</a:t>
            </a:r>
            <a:r>
              <a:rPr sz="1400" spc="-75" dirty="0">
                <a:latin typeface="Arial"/>
                <a:cs typeface="Arial"/>
              </a:rPr>
              <a:t> </a:t>
            </a:r>
            <a:r>
              <a:rPr sz="1400" spc="-5" dirty="0">
                <a:latin typeface="Arial"/>
                <a:cs typeface="Arial"/>
              </a:rPr>
              <a:t>norm</a:t>
            </a:r>
            <a:endParaRPr sz="1400">
              <a:latin typeface="Arial"/>
              <a:cs typeface="Arial"/>
            </a:endParaRPr>
          </a:p>
        </p:txBody>
      </p:sp>
      <p:sp>
        <p:nvSpPr>
          <p:cNvPr id="10" name="object 10"/>
          <p:cNvSpPr/>
          <p:nvPr/>
        </p:nvSpPr>
        <p:spPr>
          <a:xfrm>
            <a:off x="5305164" y="3778767"/>
            <a:ext cx="3228968" cy="37147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06248" y="2688494"/>
            <a:ext cx="4534990" cy="2093070"/>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4673" y="1055248"/>
            <a:ext cx="5578475" cy="756920"/>
          </a:xfrm>
          <a:prstGeom prst="rect">
            <a:avLst/>
          </a:prstGeom>
        </p:spPr>
        <p:txBody>
          <a:bodyPr vert="horz" wrap="square" lIns="0" tIns="12700" rIns="0" bIns="0" rtlCol="0">
            <a:spAutoFit/>
          </a:bodyPr>
          <a:lstStyle/>
          <a:p>
            <a:pPr marL="12700">
              <a:lnSpc>
                <a:spcPct val="100000"/>
              </a:lnSpc>
              <a:spcBef>
                <a:spcPts val="100"/>
              </a:spcBef>
            </a:pPr>
            <a:r>
              <a:rPr sz="4800" spc="-40" dirty="0"/>
              <a:t>Categorical</a:t>
            </a:r>
            <a:r>
              <a:rPr sz="4800" spc="-245" dirty="0"/>
              <a:t> </a:t>
            </a:r>
            <a:r>
              <a:rPr sz="4800" spc="-25" dirty="0"/>
              <a:t>Features</a:t>
            </a:r>
            <a:endParaRPr sz="4800"/>
          </a:p>
        </p:txBody>
      </p:sp>
      <p:sp>
        <p:nvSpPr>
          <p:cNvPr id="3" name="object 3"/>
          <p:cNvSpPr/>
          <p:nvPr/>
        </p:nvSpPr>
        <p:spPr>
          <a:xfrm>
            <a:off x="4038117" y="1283477"/>
            <a:ext cx="5105864" cy="38600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899" y="211632"/>
            <a:ext cx="2802255" cy="391160"/>
          </a:xfrm>
          <a:prstGeom prst="rect">
            <a:avLst/>
          </a:prstGeom>
        </p:spPr>
        <p:txBody>
          <a:bodyPr vert="horz" wrap="square" lIns="0" tIns="12700" rIns="0" bIns="0" rtlCol="0">
            <a:spAutoFit/>
          </a:bodyPr>
          <a:lstStyle/>
          <a:p>
            <a:pPr marL="12700">
              <a:lnSpc>
                <a:spcPct val="100000"/>
              </a:lnSpc>
              <a:spcBef>
                <a:spcPts val="100"/>
              </a:spcBef>
            </a:pPr>
            <a:r>
              <a:rPr sz="2400" spc="-20" dirty="0"/>
              <a:t>Categorical</a:t>
            </a:r>
            <a:r>
              <a:rPr sz="2400" spc="-150" dirty="0"/>
              <a:t> </a:t>
            </a:r>
            <a:r>
              <a:rPr sz="2400" spc="-15" dirty="0"/>
              <a:t>Features</a:t>
            </a:r>
            <a:endParaRPr sz="2400"/>
          </a:p>
        </p:txBody>
      </p:sp>
      <p:sp>
        <p:nvSpPr>
          <p:cNvPr id="3" name="object 3"/>
          <p:cNvSpPr txBox="1"/>
          <p:nvPr/>
        </p:nvSpPr>
        <p:spPr>
          <a:xfrm>
            <a:off x="558423" y="908654"/>
            <a:ext cx="6584950" cy="2069413"/>
          </a:xfrm>
          <a:prstGeom prst="rect">
            <a:avLst/>
          </a:prstGeom>
        </p:spPr>
        <p:txBody>
          <a:bodyPr vert="horz" wrap="square" lIns="0" tIns="12700" rIns="0" bIns="0" rtlCol="0">
            <a:spAutoFit/>
          </a:bodyPr>
          <a:lstStyle/>
          <a:p>
            <a:pPr marL="379095" indent="-366395">
              <a:lnSpc>
                <a:spcPct val="100000"/>
              </a:lnSpc>
              <a:spcBef>
                <a:spcPts val="100"/>
              </a:spcBef>
              <a:buChar char="●"/>
              <a:tabLst>
                <a:tab pos="379095" algn="l"/>
                <a:tab pos="379730" algn="l"/>
              </a:tabLst>
            </a:pPr>
            <a:r>
              <a:rPr sz="1800" spc="-5" dirty="0">
                <a:latin typeface="Arial"/>
                <a:cs typeface="Arial"/>
              </a:rPr>
              <a:t>Nearly always need </a:t>
            </a:r>
            <a:r>
              <a:rPr sz="1800" dirty="0">
                <a:latin typeface="Arial"/>
                <a:cs typeface="Arial"/>
              </a:rPr>
              <a:t>some </a:t>
            </a:r>
            <a:r>
              <a:rPr sz="1800" spc="-5" dirty="0">
                <a:latin typeface="Arial"/>
                <a:cs typeface="Arial"/>
              </a:rPr>
              <a:t>treatment to be </a:t>
            </a:r>
            <a:r>
              <a:rPr sz="1800" dirty="0">
                <a:latin typeface="Arial"/>
                <a:cs typeface="Arial"/>
              </a:rPr>
              <a:t>suitable </a:t>
            </a:r>
            <a:r>
              <a:rPr sz="1800" spc="-5" dirty="0">
                <a:latin typeface="Arial"/>
                <a:cs typeface="Arial"/>
              </a:rPr>
              <a:t>for</a:t>
            </a:r>
            <a:r>
              <a:rPr sz="1800" spc="-80" dirty="0">
                <a:latin typeface="Arial"/>
                <a:cs typeface="Arial"/>
              </a:rPr>
              <a:t> </a:t>
            </a:r>
            <a:r>
              <a:rPr sz="1800" dirty="0">
                <a:latin typeface="Arial"/>
                <a:cs typeface="Arial"/>
              </a:rPr>
              <a:t>models</a:t>
            </a:r>
          </a:p>
          <a:p>
            <a:pPr marL="379095" indent="-366395">
              <a:lnSpc>
                <a:spcPct val="100000"/>
              </a:lnSpc>
              <a:spcBef>
                <a:spcPts val="1590"/>
              </a:spcBef>
              <a:buChar char="●"/>
              <a:tabLst>
                <a:tab pos="379095" algn="l"/>
                <a:tab pos="379730" algn="l"/>
              </a:tabLst>
            </a:pPr>
            <a:r>
              <a:rPr sz="1800" spc="-5" dirty="0">
                <a:latin typeface="Arial"/>
                <a:cs typeface="Arial"/>
              </a:rPr>
              <a:t>High </a:t>
            </a:r>
            <a:r>
              <a:rPr sz="1800" dirty="0">
                <a:latin typeface="Arial"/>
                <a:cs typeface="Arial"/>
              </a:rPr>
              <a:t>cardinality can create very sparse</a:t>
            </a:r>
            <a:r>
              <a:rPr sz="1800" spc="-45" dirty="0">
                <a:latin typeface="Arial"/>
                <a:cs typeface="Arial"/>
              </a:rPr>
              <a:t> </a:t>
            </a:r>
            <a:r>
              <a:rPr sz="1800" spc="-5" dirty="0">
                <a:latin typeface="Arial"/>
                <a:cs typeface="Arial"/>
              </a:rPr>
              <a:t>data</a:t>
            </a:r>
            <a:endParaRPr sz="1800" dirty="0">
              <a:latin typeface="Arial"/>
              <a:cs typeface="Arial"/>
            </a:endParaRPr>
          </a:p>
          <a:p>
            <a:pPr marL="379095" indent="-366395">
              <a:lnSpc>
                <a:spcPct val="100000"/>
              </a:lnSpc>
              <a:spcBef>
                <a:spcPts val="1590"/>
              </a:spcBef>
              <a:buChar char="●"/>
              <a:tabLst>
                <a:tab pos="379095" algn="l"/>
                <a:tab pos="379730" algn="l"/>
              </a:tabLst>
            </a:pPr>
            <a:r>
              <a:rPr sz="1800" spc="-5" dirty="0">
                <a:latin typeface="Arial"/>
                <a:cs typeface="Arial"/>
              </a:rPr>
              <a:t>Difficult to impute</a:t>
            </a:r>
            <a:r>
              <a:rPr sz="1800" spc="-10" dirty="0">
                <a:latin typeface="Arial"/>
                <a:cs typeface="Arial"/>
              </a:rPr>
              <a:t> </a:t>
            </a:r>
            <a:r>
              <a:rPr sz="1800" dirty="0">
                <a:latin typeface="Arial"/>
                <a:cs typeface="Arial"/>
              </a:rPr>
              <a:t>missing</a:t>
            </a:r>
          </a:p>
          <a:p>
            <a:pPr marL="379095" indent="-366395">
              <a:lnSpc>
                <a:spcPct val="100000"/>
              </a:lnSpc>
              <a:spcBef>
                <a:spcPts val="1590"/>
              </a:spcBef>
              <a:buChar char="●"/>
              <a:tabLst>
                <a:tab pos="379095" algn="l"/>
                <a:tab pos="379730" algn="l"/>
              </a:tabLst>
            </a:pPr>
            <a:r>
              <a:rPr sz="1800" spc="-5" dirty="0">
                <a:latin typeface="Arial"/>
                <a:cs typeface="Arial"/>
              </a:rPr>
              <a:t>Examples:</a:t>
            </a:r>
            <a:endParaRPr sz="1800" dirty="0">
              <a:latin typeface="Arial"/>
              <a:cs typeface="Arial"/>
            </a:endParaRPr>
          </a:p>
          <a:p>
            <a:pPr marL="379095" marR="967740">
              <a:lnSpc>
                <a:spcPct val="135400"/>
              </a:lnSpc>
              <a:spcBef>
                <a:spcPts val="25"/>
              </a:spcBef>
            </a:pPr>
            <a:r>
              <a:rPr sz="1800" spc="-5" dirty="0">
                <a:latin typeface="Arial"/>
                <a:cs typeface="Arial"/>
              </a:rPr>
              <a:t>Platform: [“desktop”, </a:t>
            </a:r>
            <a:r>
              <a:rPr sz="1800" dirty="0">
                <a:latin typeface="Arial"/>
                <a:cs typeface="Arial"/>
              </a:rPr>
              <a:t>“tablet”, “mobile”]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9348" y="211632"/>
            <a:ext cx="3355975" cy="391160"/>
          </a:xfrm>
          <a:prstGeom prst="rect">
            <a:avLst/>
          </a:prstGeom>
        </p:spPr>
        <p:txBody>
          <a:bodyPr vert="horz" wrap="square" lIns="0" tIns="12700" rIns="0" bIns="0" rtlCol="0">
            <a:spAutoFit/>
          </a:bodyPr>
          <a:lstStyle/>
          <a:p>
            <a:pPr marL="12700">
              <a:lnSpc>
                <a:spcPct val="100000"/>
              </a:lnSpc>
              <a:spcBef>
                <a:spcPts val="100"/>
              </a:spcBef>
            </a:pPr>
            <a:r>
              <a:rPr sz="2400" spc="10" dirty="0"/>
              <a:t>One-Hot </a:t>
            </a:r>
            <a:r>
              <a:rPr sz="2400" spc="30" dirty="0"/>
              <a:t>Encoding</a:t>
            </a:r>
            <a:r>
              <a:rPr sz="2400" spc="-265" dirty="0"/>
              <a:t> </a:t>
            </a:r>
            <a:r>
              <a:rPr sz="2400" spc="-30" dirty="0"/>
              <a:t>(OHE)</a:t>
            </a:r>
            <a:endParaRPr sz="2400"/>
          </a:p>
        </p:txBody>
      </p:sp>
      <p:sp>
        <p:nvSpPr>
          <p:cNvPr id="3" name="object 3"/>
          <p:cNvSpPr txBox="1"/>
          <p:nvPr/>
        </p:nvSpPr>
        <p:spPr>
          <a:xfrm>
            <a:off x="388149" y="908654"/>
            <a:ext cx="8241665" cy="1150620"/>
          </a:xfrm>
          <a:prstGeom prst="rect">
            <a:avLst/>
          </a:prstGeom>
        </p:spPr>
        <p:txBody>
          <a:bodyPr vert="horz" wrap="square" lIns="0" tIns="12700" rIns="0" bIns="0" rtlCol="0">
            <a:spAutoFit/>
          </a:bodyPr>
          <a:lstStyle/>
          <a:p>
            <a:pPr marL="379095" indent="-366395">
              <a:lnSpc>
                <a:spcPct val="100000"/>
              </a:lnSpc>
              <a:spcBef>
                <a:spcPts val="100"/>
              </a:spcBef>
              <a:buChar char="●"/>
              <a:tabLst>
                <a:tab pos="379095" algn="l"/>
                <a:tab pos="379730" algn="l"/>
              </a:tabLst>
            </a:pPr>
            <a:r>
              <a:rPr sz="1800" spc="-5" dirty="0">
                <a:latin typeface="Arial"/>
                <a:cs typeface="Arial"/>
              </a:rPr>
              <a:t>Transform </a:t>
            </a:r>
            <a:r>
              <a:rPr sz="1800" dirty="0">
                <a:latin typeface="Arial"/>
                <a:cs typeface="Arial"/>
              </a:rPr>
              <a:t>a categorical </a:t>
            </a:r>
            <a:r>
              <a:rPr sz="1800" spc="-5" dirty="0">
                <a:latin typeface="Arial"/>
                <a:cs typeface="Arial"/>
              </a:rPr>
              <a:t>feature with </a:t>
            </a:r>
            <a:r>
              <a:rPr sz="1800" i="1" dirty="0">
                <a:latin typeface="Arial"/>
                <a:cs typeface="Arial"/>
              </a:rPr>
              <a:t>m </a:t>
            </a:r>
            <a:r>
              <a:rPr sz="1800" spc="-5" dirty="0">
                <a:latin typeface="Arial"/>
                <a:cs typeface="Arial"/>
              </a:rPr>
              <a:t>possible </a:t>
            </a:r>
            <a:r>
              <a:rPr sz="1800" dirty="0">
                <a:latin typeface="Arial"/>
                <a:cs typeface="Arial"/>
              </a:rPr>
              <a:t>values </a:t>
            </a:r>
            <a:r>
              <a:rPr sz="1800" spc="-5" dirty="0">
                <a:latin typeface="Arial"/>
                <a:cs typeface="Arial"/>
              </a:rPr>
              <a:t>into </a:t>
            </a:r>
            <a:r>
              <a:rPr sz="1800" i="1" dirty="0">
                <a:latin typeface="Arial"/>
                <a:cs typeface="Arial"/>
              </a:rPr>
              <a:t>m </a:t>
            </a:r>
            <a:r>
              <a:rPr sz="1800" spc="-5" dirty="0">
                <a:latin typeface="Arial"/>
                <a:cs typeface="Arial"/>
              </a:rPr>
              <a:t>binary</a:t>
            </a:r>
            <a:r>
              <a:rPr sz="1800" spc="-25" dirty="0">
                <a:latin typeface="Arial"/>
                <a:cs typeface="Arial"/>
              </a:rPr>
              <a:t> </a:t>
            </a:r>
            <a:r>
              <a:rPr sz="1800" spc="-5" dirty="0">
                <a:latin typeface="Arial"/>
                <a:cs typeface="Arial"/>
              </a:rPr>
              <a:t>features.</a:t>
            </a:r>
            <a:endParaRPr sz="1800">
              <a:latin typeface="Arial"/>
              <a:cs typeface="Arial"/>
            </a:endParaRPr>
          </a:p>
          <a:p>
            <a:pPr marL="379095" marR="212725" indent="-366395">
              <a:lnSpc>
                <a:spcPct val="136600"/>
              </a:lnSpc>
              <a:spcBef>
                <a:spcPts val="800"/>
              </a:spcBef>
              <a:buChar char="●"/>
              <a:tabLst>
                <a:tab pos="379095" algn="l"/>
                <a:tab pos="379730" algn="l"/>
              </a:tabLst>
            </a:pPr>
            <a:r>
              <a:rPr sz="1800" spc="-5" dirty="0">
                <a:latin typeface="Arial"/>
                <a:cs typeface="Arial"/>
              </a:rPr>
              <a:t>If the </a:t>
            </a:r>
            <a:r>
              <a:rPr sz="1800" dirty="0">
                <a:latin typeface="Arial"/>
                <a:cs typeface="Arial"/>
              </a:rPr>
              <a:t>variable cannot </a:t>
            </a:r>
            <a:r>
              <a:rPr sz="1800" spc="-5" dirty="0">
                <a:latin typeface="Arial"/>
                <a:cs typeface="Arial"/>
              </a:rPr>
              <a:t>be </a:t>
            </a:r>
            <a:r>
              <a:rPr sz="1800" dirty="0">
                <a:latin typeface="Arial"/>
                <a:cs typeface="Arial"/>
              </a:rPr>
              <a:t>multiple categories </a:t>
            </a:r>
            <a:r>
              <a:rPr sz="1800" spc="-5" dirty="0">
                <a:latin typeface="Arial"/>
                <a:cs typeface="Arial"/>
              </a:rPr>
              <a:t>at once, then only one bit in the  group </a:t>
            </a:r>
            <a:r>
              <a:rPr sz="1800" dirty="0">
                <a:latin typeface="Arial"/>
                <a:cs typeface="Arial"/>
              </a:rPr>
              <a:t>can </a:t>
            </a:r>
            <a:r>
              <a:rPr sz="1800" spc="-5" dirty="0">
                <a:latin typeface="Arial"/>
                <a:cs typeface="Arial"/>
              </a:rPr>
              <a:t>be</a:t>
            </a:r>
            <a:r>
              <a:rPr sz="1800" spc="-15" dirty="0">
                <a:latin typeface="Arial"/>
                <a:cs typeface="Arial"/>
              </a:rPr>
              <a:t> </a:t>
            </a:r>
            <a:r>
              <a:rPr sz="1800" spc="-5" dirty="0">
                <a:latin typeface="Arial"/>
                <a:cs typeface="Arial"/>
              </a:rPr>
              <a:t>on.</a:t>
            </a:r>
            <a:endParaRPr sz="1800">
              <a:latin typeface="Arial"/>
              <a:cs typeface="Arial"/>
            </a:endParaRPr>
          </a:p>
        </p:txBody>
      </p:sp>
      <p:sp>
        <p:nvSpPr>
          <p:cNvPr id="4" name="object 4"/>
          <p:cNvSpPr txBox="1"/>
          <p:nvPr/>
        </p:nvSpPr>
        <p:spPr>
          <a:xfrm>
            <a:off x="388149" y="4037298"/>
            <a:ext cx="6517640" cy="774700"/>
          </a:xfrm>
          <a:prstGeom prst="rect">
            <a:avLst/>
          </a:prstGeom>
        </p:spPr>
        <p:txBody>
          <a:bodyPr vert="horz" wrap="square" lIns="0" tIns="113030" rIns="0" bIns="0" rtlCol="0">
            <a:spAutoFit/>
          </a:bodyPr>
          <a:lstStyle/>
          <a:p>
            <a:pPr marL="379095" indent="-366395">
              <a:lnSpc>
                <a:spcPct val="100000"/>
              </a:lnSpc>
              <a:spcBef>
                <a:spcPts val="890"/>
              </a:spcBef>
              <a:buChar char="●"/>
              <a:tabLst>
                <a:tab pos="379095" algn="l"/>
                <a:tab pos="379730" algn="l"/>
              </a:tabLst>
            </a:pPr>
            <a:r>
              <a:rPr sz="1800" spc="-5" dirty="0">
                <a:latin typeface="Arial"/>
                <a:cs typeface="Arial"/>
              </a:rPr>
              <a:t>Sparse format is</a:t>
            </a:r>
            <a:r>
              <a:rPr sz="1800" spc="-20" dirty="0">
                <a:latin typeface="Arial"/>
                <a:cs typeface="Arial"/>
              </a:rPr>
              <a:t> </a:t>
            </a:r>
            <a:r>
              <a:rPr sz="1800" dirty="0">
                <a:latin typeface="Arial"/>
                <a:cs typeface="Arial"/>
              </a:rPr>
              <a:t>memory-friendly</a:t>
            </a:r>
            <a:endParaRPr sz="1800">
              <a:latin typeface="Arial"/>
              <a:cs typeface="Arial"/>
            </a:endParaRPr>
          </a:p>
          <a:p>
            <a:pPr marL="379095" indent="-366395">
              <a:lnSpc>
                <a:spcPct val="100000"/>
              </a:lnSpc>
              <a:spcBef>
                <a:spcPts val="790"/>
              </a:spcBef>
              <a:buChar char="●"/>
              <a:tabLst>
                <a:tab pos="379095" algn="l"/>
                <a:tab pos="379730" algn="l"/>
              </a:tabLst>
            </a:pPr>
            <a:r>
              <a:rPr sz="1800" spc="-5" dirty="0">
                <a:latin typeface="Arial"/>
                <a:cs typeface="Arial"/>
              </a:rPr>
              <a:t>Example: </a:t>
            </a:r>
            <a:r>
              <a:rPr sz="1800" dirty="0">
                <a:latin typeface="Arial"/>
                <a:cs typeface="Arial"/>
              </a:rPr>
              <a:t>“platform=tablet” can </a:t>
            </a:r>
            <a:r>
              <a:rPr sz="1800" spc="-5" dirty="0">
                <a:latin typeface="Arial"/>
                <a:cs typeface="Arial"/>
              </a:rPr>
              <a:t>be </a:t>
            </a:r>
            <a:r>
              <a:rPr sz="1800" dirty="0">
                <a:latin typeface="Arial"/>
                <a:cs typeface="Arial"/>
              </a:rPr>
              <a:t>sparsely </a:t>
            </a:r>
            <a:r>
              <a:rPr sz="1800" spc="-5" dirty="0">
                <a:latin typeface="Arial"/>
                <a:cs typeface="Arial"/>
              </a:rPr>
              <a:t>encoded as</a:t>
            </a:r>
            <a:r>
              <a:rPr sz="1800" spc="-105" dirty="0">
                <a:latin typeface="Arial"/>
                <a:cs typeface="Arial"/>
              </a:rPr>
              <a:t> </a:t>
            </a:r>
            <a:r>
              <a:rPr sz="1800" dirty="0">
                <a:latin typeface="Arial"/>
                <a:cs typeface="Arial"/>
              </a:rPr>
              <a:t>“2:1”</a:t>
            </a:r>
            <a:endParaRPr sz="1800">
              <a:latin typeface="Arial"/>
              <a:cs typeface="Arial"/>
            </a:endParaRPr>
          </a:p>
        </p:txBody>
      </p:sp>
      <p:sp>
        <p:nvSpPr>
          <p:cNvPr id="5" name="object 5"/>
          <p:cNvSpPr/>
          <p:nvPr/>
        </p:nvSpPr>
        <p:spPr>
          <a:xfrm>
            <a:off x="904635" y="2387995"/>
            <a:ext cx="1514471" cy="131444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485967" y="2387995"/>
            <a:ext cx="5019639" cy="131444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646269" y="2856219"/>
            <a:ext cx="572770" cy="325120"/>
          </a:xfrm>
          <a:custGeom>
            <a:avLst/>
            <a:gdLst/>
            <a:ahLst/>
            <a:cxnLst/>
            <a:rect l="l" t="t" r="r" b="b"/>
            <a:pathLst>
              <a:path w="572769" h="325119">
                <a:moveTo>
                  <a:pt x="410399" y="324599"/>
                </a:moveTo>
                <a:lnTo>
                  <a:pt x="410399" y="243449"/>
                </a:lnTo>
                <a:lnTo>
                  <a:pt x="0" y="243449"/>
                </a:lnTo>
                <a:lnTo>
                  <a:pt x="0" y="81149"/>
                </a:lnTo>
                <a:lnTo>
                  <a:pt x="410399" y="81149"/>
                </a:lnTo>
                <a:lnTo>
                  <a:pt x="410399" y="0"/>
                </a:lnTo>
                <a:lnTo>
                  <a:pt x="572698" y="162299"/>
                </a:lnTo>
                <a:lnTo>
                  <a:pt x="410399" y="324599"/>
                </a:lnTo>
                <a:close/>
              </a:path>
            </a:pathLst>
          </a:custGeom>
          <a:solidFill>
            <a:srgbClr val="CFE1F2"/>
          </a:solidFill>
        </p:spPr>
        <p:txBody>
          <a:bodyPr wrap="square" lIns="0" tIns="0" rIns="0" bIns="0" rtlCol="0"/>
          <a:lstStyle/>
          <a:p>
            <a:endParaRPr/>
          </a:p>
        </p:txBody>
      </p:sp>
      <p:sp>
        <p:nvSpPr>
          <p:cNvPr id="8" name="object 8"/>
          <p:cNvSpPr/>
          <p:nvPr/>
        </p:nvSpPr>
        <p:spPr>
          <a:xfrm>
            <a:off x="2646269" y="2856219"/>
            <a:ext cx="572770" cy="325120"/>
          </a:xfrm>
          <a:custGeom>
            <a:avLst/>
            <a:gdLst/>
            <a:ahLst/>
            <a:cxnLst/>
            <a:rect l="l" t="t" r="r" b="b"/>
            <a:pathLst>
              <a:path w="572769" h="325119">
                <a:moveTo>
                  <a:pt x="0" y="81149"/>
                </a:moveTo>
                <a:lnTo>
                  <a:pt x="410399" y="81149"/>
                </a:lnTo>
                <a:lnTo>
                  <a:pt x="410399" y="0"/>
                </a:lnTo>
                <a:lnTo>
                  <a:pt x="572698" y="162299"/>
                </a:lnTo>
                <a:lnTo>
                  <a:pt x="410399" y="324599"/>
                </a:lnTo>
                <a:lnTo>
                  <a:pt x="410399" y="243449"/>
                </a:lnTo>
                <a:lnTo>
                  <a:pt x="0" y="243449"/>
                </a:lnTo>
                <a:lnTo>
                  <a:pt x="0" y="81149"/>
                </a:lnTo>
                <a:close/>
              </a:path>
            </a:pathLst>
          </a:custGeom>
          <a:ln w="9524">
            <a:solidFill>
              <a:srgbClr val="1C4487"/>
            </a:solidFill>
          </a:ln>
        </p:spPr>
        <p:txBody>
          <a:bodyPr wrap="square" lIns="0" tIns="0" rIns="0" bIns="0" rtlCol="0"/>
          <a:lstStyle/>
          <a:p>
            <a:endParaRPr/>
          </a:p>
        </p:txBody>
      </p:sp>
      <p:sp>
        <p:nvSpPr>
          <p:cNvPr id="9" name="object 9"/>
          <p:cNvSpPr/>
          <p:nvPr/>
        </p:nvSpPr>
        <p:spPr>
          <a:xfrm>
            <a:off x="318664" y="174637"/>
            <a:ext cx="489824" cy="48572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FFE499"/>
          </a:solidFill>
        </p:spPr>
        <p:txBody>
          <a:bodyPr wrap="square" lIns="0" tIns="0" rIns="0" bIns="0" rtlCol="0"/>
          <a:lstStyle/>
          <a:p>
            <a:endParaRPr/>
          </a:p>
        </p:txBody>
      </p:sp>
      <p:sp>
        <p:nvSpPr>
          <p:cNvPr id="3" name="object 3"/>
          <p:cNvSpPr txBox="1">
            <a:spLocks noGrp="1"/>
          </p:cNvSpPr>
          <p:nvPr>
            <p:ph type="title"/>
          </p:nvPr>
        </p:nvSpPr>
        <p:spPr>
          <a:xfrm>
            <a:off x="819348" y="211632"/>
            <a:ext cx="2893060" cy="391160"/>
          </a:xfrm>
          <a:prstGeom prst="rect">
            <a:avLst/>
          </a:prstGeom>
        </p:spPr>
        <p:txBody>
          <a:bodyPr vert="horz" wrap="square" lIns="0" tIns="12700" rIns="0" bIns="0" rtlCol="0">
            <a:spAutoFit/>
          </a:bodyPr>
          <a:lstStyle/>
          <a:p>
            <a:pPr marL="12700">
              <a:lnSpc>
                <a:spcPct val="100000"/>
              </a:lnSpc>
              <a:spcBef>
                <a:spcPts val="100"/>
              </a:spcBef>
            </a:pPr>
            <a:r>
              <a:rPr sz="2400" spc="-5" dirty="0"/>
              <a:t>LabelCount</a:t>
            </a:r>
            <a:r>
              <a:rPr sz="2400" spc="-150" dirty="0"/>
              <a:t> </a:t>
            </a:r>
            <a:r>
              <a:rPr sz="2400" spc="25" dirty="0"/>
              <a:t>encoding</a:t>
            </a:r>
            <a:endParaRPr sz="2400"/>
          </a:p>
        </p:txBody>
      </p:sp>
      <p:sp>
        <p:nvSpPr>
          <p:cNvPr id="4" name="object 4"/>
          <p:cNvSpPr txBox="1"/>
          <p:nvPr/>
        </p:nvSpPr>
        <p:spPr>
          <a:xfrm>
            <a:off x="558423" y="908654"/>
            <a:ext cx="7145020" cy="1728470"/>
          </a:xfrm>
          <a:prstGeom prst="rect">
            <a:avLst/>
          </a:prstGeom>
        </p:spPr>
        <p:txBody>
          <a:bodyPr vert="horz" wrap="square" lIns="0" tIns="12700" rIns="0" bIns="0" rtlCol="0">
            <a:spAutoFit/>
          </a:bodyPr>
          <a:lstStyle/>
          <a:p>
            <a:pPr marL="379095" indent="-366395">
              <a:lnSpc>
                <a:spcPct val="100000"/>
              </a:lnSpc>
              <a:spcBef>
                <a:spcPts val="100"/>
              </a:spcBef>
              <a:buChar char="●"/>
              <a:tabLst>
                <a:tab pos="379095" algn="l"/>
                <a:tab pos="379730" algn="l"/>
              </a:tabLst>
            </a:pPr>
            <a:r>
              <a:rPr sz="1800" spc="-5" dirty="0">
                <a:latin typeface="Arial"/>
                <a:cs typeface="Arial"/>
              </a:rPr>
              <a:t>Rank </a:t>
            </a:r>
            <a:r>
              <a:rPr sz="1800" dirty="0">
                <a:latin typeface="Arial"/>
                <a:cs typeface="Arial"/>
              </a:rPr>
              <a:t>categorical variables </a:t>
            </a:r>
            <a:r>
              <a:rPr sz="1800" spc="-5" dirty="0">
                <a:latin typeface="Arial"/>
                <a:cs typeface="Arial"/>
              </a:rPr>
              <a:t>by </a:t>
            </a:r>
            <a:r>
              <a:rPr sz="1800" dirty="0">
                <a:latin typeface="Arial"/>
                <a:cs typeface="Arial"/>
              </a:rPr>
              <a:t>count </a:t>
            </a:r>
            <a:r>
              <a:rPr sz="1800" spc="-5" dirty="0">
                <a:latin typeface="Arial"/>
                <a:cs typeface="Arial"/>
              </a:rPr>
              <a:t>in train</a:t>
            </a:r>
            <a:r>
              <a:rPr sz="1800" spc="-35" dirty="0">
                <a:latin typeface="Arial"/>
                <a:cs typeface="Arial"/>
              </a:rPr>
              <a:t> </a:t>
            </a:r>
            <a:r>
              <a:rPr sz="1800" dirty="0">
                <a:latin typeface="Arial"/>
                <a:cs typeface="Arial"/>
              </a:rPr>
              <a:t>set</a:t>
            </a:r>
            <a:endParaRPr sz="1800">
              <a:latin typeface="Arial"/>
              <a:cs typeface="Arial"/>
            </a:endParaRPr>
          </a:p>
          <a:p>
            <a:pPr marL="379095" indent="-366395">
              <a:lnSpc>
                <a:spcPct val="100000"/>
              </a:lnSpc>
              <a:spcBef>
                <a:spcPts val="1590"/>
              </a:spcBef>
              <a:buChar char="●"/>
              <a:tabLst>
                <a:tab pos="379095" algn="l"/>
                <a:tab pos="379730" algn="l"/>
              </a:tabLst>
            </a:pPr>
            <a:r>
              <a:rPr sz="1800" spc="-5" dirty="0">
                <a:latin typeface="Arial"/>
                <a:cs typeface="Arial"/>
              </a:rPr>
              <a:t>Useful for both linear and non-linear algorithms </a:t>
            </a:r>
            <a:r>
              <a:rPr sz="1800" dirty="0">
                <a:latin typeface="Arial"/>
                <a:cs typeface="Arial"/>
              </a:rPr>
              <a:t>(eg: </a:t>
            </a:r>
            <a:r>
              <a:rPr sz="1800" spc="-5" dirty="0">
                <a:latin typeface="Arial"/>
                <a:cs typeface="Arial"/>
              </a:rPr>
              <a:t>decision</a:t>
            </a:r>
            <a:r>
              <a:rPr sz="1800" spc="-70" dirty="0">
                <a:latin typeface="Arial"/>
                <a:cs typeface="Arial"/>
              </a:rPr>
              <a:t> </a:t>
            </a:r>
            <a:r>
              <a:rPr sz="1800" spc="-5" dirty="0">
                <a:latin typeface="Arial"/>
                <a:cs typeface="Arial"/>
              </a:rPr>
              <a:t>trees)</a:t>
            </a:r>
            <a:endParaRPr sz="1800">
              <a:latin typeface="Arial"/>
              <a:cs typeface="Arial"/>
            </a:endParaRPr>
          </a:p>
          <a:p>
            <a:pPr marL="379095" indent="-366395">
              <a:lnSpc>
                <a:spcPct val="100000"/>
              </a:lnSpc>
              <a:spcBef>
                <a:spcPts val="1590"/>
              </a:spcBef>
              <a:buChar char="●"/>
              <a:tabLst>
                <a:tab pos="379095" algn="l"/>
                <a:tab pos="379730" algn="l"/>
              </a:tabLst>
            </a:pPr>
            <a:r>
              <a:rPr sz="1800" spc="-5" dirty="0">
                <a:latin typeface="Arial"/>
                <a:cs typeface="Arial"/>
              </a:rPr>
              <a:t>Not </a:t>
            </a:r>
            <a:r>
              <a:rPr sz="1800" dirty="0">
                <a:latin typeface="Arial"/>
                <a:cs typeface="Arial"/>
              </a:rPr>
              <a:t>sensitive </a:t>
            </a:r>
            <a:r>
              <a:rPr sz="1800" spc="-5" dirty="0">
                <a:latin typeface="Arial"/>
                <a:cs typeface="Arial"/>
              </a:rPr>
              <a:t>to</a:t>
            </a:r>
            <a:r>
              <a:rPr sz="1800" spc="-15" dirty="0">
                <a:latin typeface="Arial"/>
                <a:cs typeface="Arial"/>
              </a:rPr>
              <a:t> </a:t>
            </a:r>
            <a:r>
              <a:rPr sz="1800" spc="-5" dirty="0">
                <a:latin typeface="Arial"/>
                <a:cs typeface="Arial"/>
              </a:rPr>
              <a:t>outliers</a:t>
            </a:r>
            <a:endParaRPr sz="1800">
              <a:latin typeface="Arial"/>
              <a:cs typeface="Arial"/>
            </a:endParaRPr>
          </a:p>
          <a:p>
            <a:pPr marL="379095" indent="-366395">
              <a:lnSpc>
                <a:spcPct val="100000"/>
              </a:lnSpc>
              <a:spcBef>
                <a:spcPts val="1590"/>
              </a:spcBef>
              <a:buChar char="●"/>
              <a:tabLst>
                <a:tab pos="379095" algn="l"/>
                <a:tab pos="379730" algn="l"/>
              </a:tabLst>
            </a:pPr>
            <a:r>
              <a:rPr sz="1800" spc="-5" dirty="0">
                <a:latin typeface="Arial"/>
                <a:cs typeface="Arial"/>
              </a:rPr>
              <a:t>Won’t give </a:t>
            </a:r>
            <a:r>
              <a:rPr sz="1800" dirty="0">
                <a:latin typeface="Arial"/>
                <a:cs typeface="Arial"/>
              </a:rPr>
              <a:t>same </a:t>
            </a:r>
            <a:r>
              <a:rPr sz="1800" spc="-5" dirty="0">
                <a:latin typeface="Arial"/>
                <a:cs typeface="Arial"/>
              </a:rPr>
              <a:t>encoding to different</a:t>
            </a:r>
            <a:r>
              <a:rPr sz="1800" spc="-25" dirty="0">
                <a:latin typeface="Arial"/>
                <a:cs typeface="Arial"/>
              </a:rPr>
              <a:t> </a:t>
            </a:r>
            <a:r>
              <a:rPr sz="1800" dirty="0">
                <a:latin typeface="Arial"/>
                <a:cs typeface="Arial"/>
              </a:rPr>
              <a:t>variables</a:t>
            </a:r>
            <a:endParaRPr sz="1800">
              <a:latin typeface="Arial"/>
              <a:cs typeface="Arial"/>
            </a:endParaRPr>
          </a:p>
        </p:txBody>
      </p:sp>
      <p:sp>
        <p:nvSpPr>
          <p:cNvPr id="5" name="object 5"/>
          <p:cNvSpPr/>
          <p:nvPr/>
        </p:nvSpPr>
        <p:spPr>
          <a:xfrm>
            <a:off x="2871769" y="3037693"/>
            <a:ext cx="3400418" cy="163829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486133" y="4467416"/>
            <a:ext cx="657848" cy="65784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18664" y="174637"/>
            <a:ext cx="489824" cy="48572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09550"/>
            <a:ext cx="6181090" cy="391160"/>
          </a:xfrm>
          <a:prstGeom prst="rect">
            <a:avLst/>
          </a:prstGeom>
        </p:spPr>
        <p:txBody>
          <a:bodyPr vert="horz" wrap="square" lIns="0" tIns="12700" rIns="0" bIns="0" rtlCol="0">
            <a:spAutoFit/>
          </a:bodyPr>
          <a:lstStyle/>
          <a:p>
            <a:pPr marL="12700">
              <a:lnSpc>
                <a:spcPct val="100000"/>
              </a:lnSpc>
              <a:spcBef>
                <a:spcPts val="100"/>
              </a:spcBef>
            </a:pPr>
            <a:r>
              <a:rPr lang="en-IN" sz="2400" spc="-35" dirty="0"/>
              <a:t>Dataset- Retailx Price </a:t>
            </a:r>
            <a:r>
              <a:rPr lang="en-IN" sz="2400" spc="-45" dirty="0"/>
              <a:t>Prediction</a:t>
            </a:r>
            <a:endParaRPr sz="2400" dirty="0"/>
          </a:p>
        </p:txBody>
      </p:sp>
      <p:sp>
        <p:nvSpPr>
          <p:cNvPr id="4" name="object 4"/>
          <p:cNvSpPr txBox="1"/>
          <p:nvPr/>
        </p:nvSpPr>
        <p:spPr>
          <a:xfrm>
            <a:off x="457200" y="819150"/>
            <a:ext cx="8534400" cy="4458272"/>
          </a:xfrm>
          <a:prstGeom prst="rect">
            <a:avLst/>
          </a:prstGeom>
        </p:spPr>
        <p:txBody>
          <a:bodyPr vert="horz" wrap="square" lIns="0" tIns="165735" rIns="0" bIns="0" rtlCol="0">
            <a:spAutoFit/>
          </a:bodyPr>
          <a:lstStyle/>
          <a:p>
            <a:pPr marL="12700">
              <a:lnSpc>
                <a:spcPct val="100000"/>
              </a:lnSpc>
              <a:spcBef>
                <a:spcPts val="1305"/>
              </a:spcBef>
            </a:pPr>
            <a:r>
              <a:rPr sz="1800" b="1" spc="-5" dirty="0">
                <a:latin typeface="Arial"/>
                <a:cs typeface="Arial"/>
              </a:rPr>
              <a:t>Dataset</a:t>
            </a:r>
            <a:r>
              <a:rPr lang="en-IN" sz="1800" b="1" spc="-5" dirty="0">
                <a:latin typeface="Arial"/>
                <a:cs typeface="Arial"/>
              </a:rPr>
              <a:t> S</a:t>
            </a:r>
            <a:r>
              <a:rPr lang="en-IN" b="1" dirty="0"/>
              <a:t>ummary- The dataset:</a:t>
            </a:r>
          </a:p>
          <a:p>
            <a:r>
              <a:rPr lang="en-IN" dirty="0"/>
              <a:t>The competition test file is a TSV file with a list of product announcements with the following attributes: </a:t>
            </a:r>
          </a:p>
          <a:p>
            <a:pPr marL="742950" lvl="1" indent="-285750">
              <a:buFont typeface="Arial" panose="020B0604020202020204" pitchFamily="34" charset="0"/>
              <a:buChar char="•"/>
            </a:pPr>
            <a:r>
              <a:rPr lang="en-IN" i="1" dirty="0"/>
              <a:t>name</a:t>
            </a:r>
            <a:r>
              <a:rPr lang="en-IN" dirty="0"/>
              <a:t>, </a:t>
            </a:r>
          </a:p>
          <a:p>
            <a:pPr marL="742950" lvl="1" indent="-285750">
              <a:buFont typeface="Arial" panose="020B0604020202020204" pitchFamily="34" charset="0"/>
              <a:buChar char="•"/>
            </a:pPr>
            <a:r>
              <a:rPr lang="en-IN" i="1" dirty="0"/>
              <a:t>item description, </a:t>
            </a:r>
          </a:p>
          <a:p>
            <a:pPr marL="742950" lvl="1" indent="-285750">
              <a:buFont typeface="Arial" panose="020B0604020202020204" pitchFamily="34" charset="0"/>
              <a:buChar char="•"/>
            </a:pPr>
            <a:r>
              <a:rPr lang="en-IN" i="1" dirty="0"/>
              <a:t>Item condition id</a:t>
            </a:r>
            <a:r>
              <a:rPr lang="en-IN" dirty="0"/>
              <a:t>, </a:t>
            </a:r>
          </a:p>
          <a:p>
            <a:pPr marL="742950" lvl="1" indent="-285750">
              <a:buFont typeface="Arial" panose="020B0604020202020204" pitchFamily="34" charset="0"/>
              <a:buChar char="•"/>
            </a:pPr>
            <a:r>
              <a:rPr lang="en-IN" i="1" dirty="0"/>
              <a:t>category name</a:t>
            </a:r>
            <a:r>
              <a:rPr lang="en-IN" dirty="0"/>
              <a:t>, </a:t>
            </a:r>
          </a:p>
          <a:p>
            <a:pPr marL="742950" lvl="1" indent="-285750">
              <a:buFont typeface="Arial" panose="020B0604020202020204" pitchFamily="34" charset="0"/>
              <a:buChar char="•"/>
            </a:pPr>
            <a:r>
              <a:rPr lang="en-IN" i="1" dirty="0"/>
              <a:t>brand-name</a:t>
            </a:r>
            <a:r>
              <a:rPr lang="en-IN" dirty="0"/>
              <a:t>, </a:t>
            </a:r>
            <a:endParaRPr lang="en-IN" i="1" dirty="0"/>
          </a:p>
          <a:p>
            <a:pPr marL="742950" lvl="1" indent="-285750">
              <a:buFont typeface="Arial" panose="020B0604020202020204" pitchFamily="34" charset="0"/>
              <a:buChar char="•"/>
            </a:pPr>
            <a:r>
              <a:rPr lang="en-IN" i="1" dirty="0"/>
              <a:t>shipping</a:t>
            </a:r>
            <a:r>
              <a:rPr lang="en-IN" dirty="0"/>
              <a:t> (1 if shipping fee is paid by seller and 0 by buyer)</a:t>
            </a:r>
          </a:p>
          <a:p>
            <a:pPr marL="742950" lvl="1" indent="-285750">
              <a:buFont typeface="Arial" panose="020B0604020202020204" pitchFamily="34" charset="0"/>
              <a:buChar char="•"/>
            </a:pPr>
            <a:r>
              <a:rPr lang="en-IN" i="1" dirty="0"/>
              <a:t>price , </a:t>
            </a:r>
            <a:r>
              <a:rPr lang="en-IN" dirty="0"/>
              <a:t>target field, in US Dollars</a:t>
            </a:r>
          </a:p>
          <a:p>
            <a:endParaRPr lang="en-IN" dirty="0"/>
          </a:p>
          <a:p>
            <a:pPr marL="285750" indent="-285750">
              <a:buFont typeface="Wingdings" panose="05000000000000000000" pitchFamily="2" charset="2"/>
              <a:buChar char="§"/>
            </a:pPr>
            <a:r>
              <a:rPr lang="en-IN" dirty="0">
                <a:solidFill>
                  <a:schemeClr val="tx2"/>
                </a:solidFill>
              </a:rPr>
              <a:t>Train set is having over than 1.4 Million products listed</a:t>
            </a:r>
          </a:p>
          <a:p>
            <a:pPr marL="285750" indent="-285750">
              <a:buFont typeface="Wingdings" panose="05000000000000000000" pitchFamily="2" charset="2"/>
              <a:buChar char="§"/>
            </a:pPr>
            <a:r>
              <a:rPr lang="en-IN" dirty="0">
                <a:solidFill>
                  <a:schemeClr val="tx2"/>
                </a:solidFill>
              </a:rPr>
              <a:t>Test set had about 700,000 products  </a:t>
            </a:r>
            <a:endParaRPr lang="en-IN" sz="1600" dirty="0">
              <a:solidFill>
                <a:schemeClr val="tx2"/>
              </a:solidFill>
              <a:latin typeface="Arial"/>
              <a:cs typeface="Arial"/>
            </a:endParaRPr>
          </a:p>
          <a:p>
            <a:pPr marL="12700">
              <a:lnSpc>
                <a:spcPct val="100000"/>
              </a:lnSpc>
              <a:spcBef>
                <a:spcPts val="1305"/>
              </a:spcBef>
            </a:pPr>
            <a:endParaRPr lang="en-IN" b="1" dirty="0"/>
          </a:p>
          <a:p>
            <a:pPr marL="285750" indent="-285750">
              <a:buFont typeface="Arial" panose="020B0604020202020204" pitchFamily="34" charset="0"/>
              <a:buChar char="•"/>
            </a:pPr>
            <a:endParaRPr lang="en-IN"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6498" y="756254"/>
            <a:ext cx="7106284" cy="775970"/>
          </a:xfrm>
          <a:prstGeom prst="rect">
            <a:avLst/>
          </a:prstGeom>
        </p:spPr>
        <p:txBody>
          <a:bodyPr vert="horz" wrap="square" lIns="0" tIns="12700" rIns="0" bIns="0" rtlCol="0">
            <a:spAutoFit/>
          </a:bodyPr>
          <a:lstStyle/>
          <a:p>
            <a:pPr marL="379095" indent="-366395">
              <a:lnSpc>
                <a:spcPct val="100000"/>
              </a:lnSpc>
              <a:spcBef>
                <a:spcPts val="100"/>
              </a:spcBef>
              <a:buChar char="●"/>
              <a:tabLst>
                <a:tab pos="379095" algn="l"/>
                <a:tab pos="379730" algn="l"/>
              </a:tabLst>
            </a:pPr>
            <a:r>
              <a:rPr sz="1800" spc="-5" dirty="0">
                <a:latin typeface="Arial"/>
                <a:cs typeface="Arial"/>
              </a:rPr>
              <a:t>Apply binning on time data to </a:t>
            </a:r>
            <a:r>
              <a:rPr sz="1800" dirty="0">
                <a:latin typeface="Arial"/>
                <a:cs typeface="Arial"/>
              </a:rPr>
              <a:t>make </a:t>
            </a:r>
            <a:r>
              <a:rPr sz="1800" spc="-5" dirty="0">
                <a:latin typeface="Arial"/>
                <a:cs typeface="Arial"/>
              </a:rPr>
              <a:t>it </a:t>
            </a:r>
            <a:r>
              <a:rPr sz="1800" dirty="0">
                <a:latin typeface="Arial"/>
                <a:cs typeface="Arial"/>
              </a:rPr>
              <a:t>categorial </a:t>
            </a:r>
            <a:r>
              <a:rPr sz="1800" spc="-5" dirty="0">
                <a:latin typeface="Arial"/>
                <a:cs typeface="Arial"/>
              </a:rPr>
              <a:t>and </a:t>
            </a:r>
            <a:r>
              <a:rPr sz="1800" dirty="0">
                <a:latin typeface="Arial"/>
                <a:cs typeface="Arial"/>
              </a:rPr>
              <a:t>more</a:t>
            </a:r>
            <a:r>
              <a:rPr sz="1800" spc="-80" dirty="0">
                <a:latin typeface="Arial"/>
                <a:cs typeface="Arial"/>
              </a:rPr>
              <a:t> </a:t>
            </a:r>
            <a:r>
              <a:rPr sz="1800" spc="-5" dirty="0">
                <a:latin typeface="Arial"/>
                <a:cs typeface="Arial"/>
              </a:rPr>
              <a:t>general.</a:t>
            </a:r>
            <a:endParaRPr sz="1800">
              <a:latin typeface="Arial"/>
              <a:cs typeface="Arial"/>
            </a:endParaRPr>
          </a:p>
          <a:p>
            <a:pPr marL="379095" indent="-366395">
              <a:lnSpc>
                <a:spcPct val="100000"/>
              </a:lnSpc>
              <a:spcBef>
                <a:spcPts val="1590"/>
              </a:spcBef>
              <a:buChar char="●"/>
              <a:tabLst>
                <a:tab pos="379095" algn="l"/>
                <a:tab pos="379730" algn="l"/>
              </a:tabLst>
            </a:pPr>
            <a:r>
              <a:rPr sz="1800" spc="-5" dirty="0">
                <a:latin typeface="Arial"/>
                <a:cs typeface="Arial"/>
              </a:rPr>
              <a:t>Binning </a:t>
            </a:r>
            <a:r>
              <a:rPr sz="1800" dirty="0">
                <a:latin typeface="Arial"/>
                <a:cs typeface="Arial"/>
              </a:rPr>
              <a:t>a </a:t>
            </a:r>
            <a:r>
              <a:rPr sz="1800" spc="-5" dirty="0">
                <a:latin typeface="Arial"/>
                <a:cs typeface="Arial"/>
              </a:rPr>
              <a:t>time in hours or periods of day, like</a:t>
            </a:r>
            <a:r>
              <a:rPr sz="1800" spc="-35" dirty="0">
                <a:latin typeface="Arial"/>
                <a:cs typeface="Arial"/>
              </a:rPr>
              <a:t> </a:t>
            </a:r>
            <a:r>
              <a:rPr sz="1800" spc="-5" dirty="0">
                <a:latin typeface="Arial"/>
                <a:cs typeface="Arial"/>
              </a:rPr>
              <a:t>below.</a:t>
            </a:r>
            <a:endParaRPr sz="1800">
              <a:latin typeface="Arial"/>
              <a:cs typeface="Arial"/>
            </a:endParaRPr>
          </a:p>
        </p:txBody>
      </p:sp>
      <p:sp>
        <p:nvSpPr>
          <p:cNvPr id="3" name="object 3"/>
          <p:cNvSpPr txBox="1"/>
          <p:nvPr/>
        </p:nvSpPr>
        <p:spPr>
          <a:xfrm>
            <a:off x="326498" y="4566249"/>
            <a:ext cx="6902450" cy="299720"/>
          </a:xfrm>
          <a:prstGeom prst="rect">
            <a:avLst/>
          </a:prstGeom>
        </p:spPr>
        <p:txBody>
          <a:bodyPr vert="horz" wrap="square" lIns="0" tIns="12700" rIns="0" bIns="0" rtlCol="0">
            <a:spAutoFit/>
          </a:bodyPr>
          <a:lstStyle/>
          <a:p>
            <a:pPr marL="379095" indent="-366395">
              <a:lnSpc>
                <a:spcPct val="100000"/>
              </a:lnSpc>
              <a:spcBef>
                <a:spcPts val="100"/>
              </a:spcBef>
              <a:buChar char="●"/>
              <a:tabLst>
                <a:tab pos="379095" algn="l"/>
                <a:tab pos="379730" algn="l"/>
              </a:tabLst>
            </a:pPr>
            <a:r>
              <a:rPr sz="1800" spc="-5" dirty="0">
                <a:latin typeface="Arial"/>
                <a:cs typeface="Arial"/>
              </a:rPr>
              <a:t>Extraction: weekday/weekend, weeks, </a:t>
            </a:r>
            <a:r>
              <a:rPr sz="1800" dirty="0">
                <a:latin typeface="Arial"/>
                <a:cs typeface="Arial"/>
              </a:rPr>
              <a:t>months, </a:t>
            </a:r>
            <a:r>
              <a:rPr sz="1800" spc="-5" dirty="0">
                <a:latin typeface="Arial"/>
                <a:cs typeface="Arial"/>
              </a:rPr>
              <a:t>quarters,</a:t>
            </a:r>
            <a:r>
              <a:rPr sz="1800" spc="-90" dirty="0">
                <a:latin typeface="Arial"/>
                <a:cs typeface="Arial"/>
              </a:rPr>
              <a:t> </a:t>
            </a:r>
            <a:r>
              <a:rPr sz="1800" dirty="0">
                <a:latin typeface="Arial"/>
                <a:cs typeface="Arial"/>
              </a:rPr>
              <a:t>years...</a:t>
            </a:r>
            <a:endParaRPr sz="1800">
              <a:latin typeface="Arial"/>
              <a:cs typeface="Arial"/>
            </a:endParaRPr>
          </a:p>
        </p:txBody>
      </p:sp>
      <p:graphicFrame>
        <p:nvGraphicFramePr>
          <p:cNvPr id="4" name="object 4"/>
          <p:cNvGraphicFramePr>
            <a:graphicFrameLocks noGrp="1"/>
          </p:cNvGraphicFramePr>
          <p:nvPr/>
        </p:nvGraphicFramePr>
        <p:xfrm>
          <a:off x="2100008" y="1709134"/>
          <a:ext cx="4792979" cy="2742565"/>
        </p:xfrm>
        <a:graphic>
          <a:graphicData uri="http://schemas.openxmlformats.org/drawingml/2006/table">
            <a:tbl>
              <a:tblPr firstRow="1" bandRow="1">
                <a:tableStyleId>{2D5ABB26-0587-4C30-8999-92F81FD0307C}</a:tableStyleId>
              </a:tblPr>
              <a:tblGrid>
                <a:gridCol w="2083435">
                  <a:extLst>
                    <a:ext uri="{9D8B030D-6E8A-4147-A177-3AD203B41FA5}">
                      <a16:colId xmlns:a16="http://schemas.microsoft.com/office/drawing/2014/main" val="20000"/>
                    </a:ext>
                  </a:extLst>
                </a:gridCol>
                <a:gridCol w="806450">
                  <a:extLst>
                    <a:ext uri="{9D8B030D-6E8A-4147-A177-3AD203B41FA5}">
                      <a16:colId xmlns:a16="http://schemas.microsoft.com/office/drawing/2014/main" val="20001"/>
                    </a:ext>
                  </a:extLst>
                </a:gridCol>
                <a:gridCol w="1903094">
                  <a:extLst>
                    <a:ext uri="{9D8B030D-6E8A-4147-A177-3AD203B41FA5}">
                      <a16:colId xmlns:a16="http://schemas.microsoft.com/office/drawing/2014/main" val="20002"/>
                    </a:ext>
                  </a:extLst>
                </a:gridCol>
              </a:tblGrid>
              <a:tr h="391795">
                <a:tc>
                  <a:txBody>
                    <a:bodyPr/>
                    <a:lstStyle/>
                    <a:p>
                      <a:pPr marL="90170">
                        <a:lnSpc>
                          <a:spcPct val="100000"/>
                        </a:lnSpc>
                        <a:spcBef>
                          <a:spcPts val="615"/>
                        </a:spcBef>
                      </a:pPr>
                      <a:r>
                        <a:rPr sz="1400" b="1" spc="-5" dirty="0">
                          <a:latin typeface="Arial"/>
                          <a:cs typeface="Arial"/>
                        </a:rPr>
                        <a:t>Hour</a:t>
                      </a:r>
                      <a:r>
                        <a:rPr sz="1400" b="1" spc="-10" dirty="0">
                          <a:latin typeface="Arial"/>
                          <a:cs typeface="Arial"/>
                        </a:rPr>
                        <a:t> </a:t>
                      </a:r>
                      <a:r>
                        <a:rPr sz="1400" b="1" spc="-5" dirty="0">
                          <a:latin typeface="Arial"/>
                          <a:cs typeface="Arial"/>
                        </a:rPr>
                        <a:t>range</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170">
                        <a:lnSpc>
                          <a:spcPct val="100000"/>
                        </a:lnSpc>
                        <a:spcBef>
                          <a:spcPts val="615"/>
                        </a:spcBef>
                      </a:pPr>
                      <a:r>
                        <a:rPr sz="1400" b="1" spc="-5" dirty="0">
                          <a:latin typeface="Arial"/>
                          <a:cs typeface="Arial"/>
                        </a:rPr>
                        <a:t>Bin</a:t>
                      </a:r>
                      <a:r>
                        <a:rPr sz="1400" b="1" spc="-25" dirty="0">
                          <a:latin typeface="Arial"/>
                          <a:cs typeface="Arial"/>
                        </a:rPr>
                        <a:t> </a:t>
                      </a:r>
                      <a:r>
                        <a:rPr sz="1400" b="1" spc="-5" dirty="0">
                          <a:latin typeface="Arial"/>
                          <a:cs typeface="Arial"/>
                        </a:rPr>
                        <a:t>ID</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805">
                        <a:lnSpc>
                          <a:spcPct val="100000"/>
                        </a:lnSpc>
                        <a:spcBef>
                          <a:spcPts val="615"/>
                        </a:spcBef>
                      </a:pPr>
                      <a:r>
                        <a:rPr sz="1400" b="1" spc="-5" dirty="0">
                          <a:latin typeface="Arial"/>
                          <a:cs typeface="Arial"/>
                        </a:rPr>
                        <a:t>Bin</a:t>
                      </a:r>
                      <a:r>
                        <a:rPr sz="1400" b="1" spc="-15" dirty="0">
                          <a:latin typeface="Arial"/>
                          <a:cs typeface="Arial"/>
                        </a:rPr>
                        <a:t> </a:t>
                      </a:r>
                      <a:r>
                        <a:rPr sz="1400" b="1" spc="-5" dirty="0">
                          <a:latin typeface="Arial"/>
                          <a:cs typeface="Arial"/>
                        </a:rPr>
                        <a:t>Description</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extLst>
                  <a:ext uri="{0D108BD9-81ED-4DB2-BD59-A6C34878D82A}">
                    <a16:rowId xmlns:a16="http://schemas.microsoft.com/office/drawing/2014/main" val="10000"/>
                  </a:ext>
                </a:extLst>
              </a:tr>
              <a:tr h="391795">
                <a:tc>
                  <a:txBody>
                    <a:bodyPr/>
                    <a:lstStyle/>
                    <a:p>
                      <a:pPr marL="90170">
                        <a:lnSpc>
                          <a:spcPct val="100000"/>
                        </a:lnSpc>
                        <a:spcBef>
                          <a:spcPts val="620"/>
                        </a:spcBef>
                      </a:pPr>
                      <a:r>
                        <a:rPr sz="1400" spc="-5" dirty="0">
                          <a:latin typeface="Arial"/>
                          <a:cs typeface="Arial"/>
                        </a:rPr>
                        <a:t>[5,</a:t>
                      </a:r>
                      <a:r>
                        <a:rPr sz="1400" spc="-10" dirty="0">
                          <a:latin typeface="Arial"/>
                          <a:cs typeface="Arial"/>
                        </a:rPr>
                        <a:t> </a:t>
                      </a:r>
                      <a:r>
                        <a:rPr sz="1400" spc="-5" dirty="0">
                          <a:latin typeface="Arial"/>
                          <a:cs typeface="Arial"/>
                        </a:rPr>
                        <a:t>8)</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170">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805">
                        <a:lnSpc>
                          <a:spcPct val="100000"/>
                        </a:lnSpc>
                        <a:spcBef>
                          <a:spcPts val="620"/>
                        </a:spcBef>
                      </a:pPr>
                      <a:r>
                        <a:rPr sz="1400" spc="-5" dirty="0">
                          <a:latin typeface="Arial"/>
                          <a:cs typeface="Arial"/>
                        </a:rPr>
                        <a:t>Early</a:t>
                      </a:r>
                      <a:r>
                        <a:rPr sz="1400" spc="-15" dirty="0">
                          <a:latin typeface="Arial"/>
                          <a:cs typeface="Arial"/>
                        </a:rPr>
                        <a:t> </a:t>
                      </a:r>
                      <a:r>
                        <a:rPr sz="1400" dirty="0">
                          <a:latin typeface="Arial"/>
                          <a:cs typeface="Arial"/>
                        </a:rPr>
                        <a:t>Morning</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extLst>
                  <a:ext uri="{0D108BD9-81ED-4DB2-BD59-A6C34878D82A}">
                    <a16:rowId xmlns:a16="http://schemas.microsoft.com/office/drawing/2014/main" val="10001"/>
                  </a:ext>
                </a:extLst>
              </a:tr>
              <a:tr h="391795">
                <a:tc>
                  <a:txBody>
                    <a:bodyPr/>
                    <a:lstStyle/>
                    <a:p>
                      <a:pPr marL="90170">
                        <a:lnSpc>
                          <a:spcPct val="100000"/>
                        </a:lnSpc>
                        <a:spcBef>
                          <a:spcPts val="620"/>
                        </a:spcBef>
                      </a:pPr>
                      <a:r>
                        <a:rPr sz="1400" spc="-5" dirty="0">
                          <a:latin typeface="Arial"/>
                          <a:cs typeface="Arial"/>
                        </a:rPr>
                        <a:t>[8,</a:t>
                      </a:r>
                      <a:r>
                        <a:rPr sz="1400" spc="-10" dirty="0">
                          <a:latin typeface="Arial"/>
                          <a:cs typeface="Arial"/>
                        </a:rPr>
                        <a:t> </a:t>
                      </a:r>
                      <a:r>
                        <a:rPr sz="1400" spc="-5" dirty="0">
                          <a:latin typeface="Arial"/>
                          <a:cs typeface="Arial"/>
                        </a:rPr>
                        <a:t>11)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170">
                        <a:lnSpc>
                          <a:spcPct val="100000"/>
                        </a:lnSpc>
                        <a:spcBef>
                          <a:spcPts val="620"/>
                        </a:spcBef>
                      </a:pPr>
                      <a:r>
                        <a:rPr sz="1400" dirty="0">
                          <a:latin typeface="Arial"/>
                          <a:cs typeface="Arial"/>
                        </a:rPr>
                        <a:t>2</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805">
                        <a:lnSpc>
                          <a:spcPct val="100000"/>
                        </a:lnSpc>
                        <a:spcBef>
                          <a:spcPts val="620"/>
                        </a:spcBef>
                      </a:pPr>
                      <a:r>
                        <a:rPr sz="1400" dirty="0">
                          <a:latin typeface="Arial"/>
                          <a:cs typeface="Arial"/>
                        </a:rPr>
                        <a:t>Morning</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extLst>
                  <a:ext uri="{0D108BD9-81ED-4DB2-BD59-A6C34878D82A}">
                    <a16:rowId xmlns:a16="http://schemas.microsoft.com/office/drawing/2014/main" val="10002"/>
                  </a:ext>
                </a:extLst>
              </a:tr>
              <a:tr h="391795">
                <a:tc>
                  <a:txBody>
                    <a:bodyPr/>
                    <a:lstStyle/>
                    <a:p>
                      <a:pPr marL="90170">
                        <a:lnSpc>
                          <a:spcPct val="100000"/>
                        </a:lnSpc>
                        <a:spcBef>
                          <a:spcPts val="620"/>
                        </a:spcBef>
                      </a:pPr>
                      <a:r>
                        <a:rPr sz="1400" spc="-5" dirty="0">
                          <a:latin typeface="Arial"/>
                          <a:cs typeface="Arial"/>
                        </a:rPr>
                        <a:t>[11,</a:t>
                      </a:r>
                      <a:r>
                        <a:rPr sz="1400" spc="-10" dirty="0">
                          <a:latin typeface="Arial"/>
                          <a:cs typeface="Arial"/>
                        </a:rPr>
                        <a:t> </a:t>
                      </a:r>
                      <a:r>
                        <a:rPr sz="1400" spc="-5" dirty="0">
                          <a:latin typeface="Arial"/>
                          <a:cs typeface="Arial"/>
                        </a:rPr>
                        <a:t>14)</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170">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805">
                        <a:lnSpc>
                          <a:spcPct val="100000"/>
                        </a:lnSpc>
                        <a:spcBef>
                          <a:spcPts val="620"/>
                        </a:spcBef>
                      </a:pPr>
                      <a:r>
                        <a:rPr sz="1400" dirty="0">
                          <a:latin typeface="Arial"/>
                          <a:cs typeface="Arial"/>
                        </a:rPr>
                        <a:t>Midday</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extLst>
                  <a:ext uri="{0D108BD9-81ED-4DB2-BD59-A6C34878D82A}">
                    <a16:rowId xmlns:a16="http://schemas.microsoft.com/office/drawing/2014/main" val="10003"/>
                  </a:ext>
                </a:extLst>
              </a:tr>
              <a:tr h="391795">
                <a:tc>
                  <a:txBody>
                    <a:bodyPr/>
                    <a:lstStyle/>
                    <a:p>
                      <a:pPr marL="90170">
                        <a:lnSpc>
                          <a:spcPct val="100000"/>
                        </a:lnSpc>
                        <a:spcBef>
                          <a:spcPts val="615"/>
                        </a:spcBef>
                      </a:pPr>
                      <a:r>
                        <a:rPr sz="1400" spc="-5" dirty="0">
                          <a:latin typeface="Arial"/>
                          <a:cs typeface="Arial"/>
                        </a:rPr>
                        <a:t>[14,</a:t>
                      </a:r>
                      <a:r>
                        <a:rPr sz="1400" spc="-10" dirty="0">
                          <a:latin typeface="Arial"/>
                          <a:cs typeface="Arial"/>
                        </a:rPr>
                        <a:t> </a:t>
                      </a:r>
                      <a:r>
                        <a:rPr sz="1400" spc="-5" dirty="0">
                          <a:latin typeface="Arial"/>
                          <a:cs typeface="Arial"/>
                        </a:rPr>
                        <a:t>19)</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170">
                        <a:lnSpc>
                          <a:spcPct val="100000"/>
                        </a:lnSpc>
                        <a:spcBef>
                          <a:spcPts val="615"/>
                        </a:spcBef>
                      </a:pPr>
                      <a:r>
                        <a:rPr sz="1400" dirty="0">
                          <a:latin typeface="Arial"/>
                          <a:cs typeface="Arial"/>
                        </a:rPr>
                        <a:t>4</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805">
                        <a:lnSpc>
                          <a:spcPct val="100000"/>
                        </a:lnSpc>
                        <a:spcBef>
                          <a:spcPts val="615"/>
                        </a:spcBef>
                      </a:pPr>
                      <a:r>
                        <a:rPr sz="1400" spc="-5" dirty="0">
                          <a:latin typeface="Arial"/>
                          <a:cs typeface="Arial"/>
                        </a:rPr>
                        <a:t>Afternoon</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extLst>
                  <a:ext uri="{0D108BD9-81ED-4DB2-BD59-A6C34878D82A}">
                    <a16:rowId xmlns:a16="http://schemas.microsoft.com/office/drawing/2014/main" val="10004"/>
                  </a:ext>
                </a:extLst>
              </a:tr>
              <a:tr h="391795">
                <a:tc>
                  <a:txBody>
                    <a:bodyPr/>
                    <a:lstStyle/>
                    <a:p>
                      <a:pPr marL="90170">
                        <a:lnSpc>
                          <a:spcPct val="100000"/>
                        </a:lnSpc>
                        <a:spcBef>
                          <a:spcPts val="615"/>
                        </a:spcBef>
                      </a:pPr>
                      <a:r>
                        <a:rPr sz="1400" spc="-5" dirty="0">
                          <a:latin typeface="Arial"/>
                          <a:cs typeface="Arial"/>
                        </a:rPr>
                        <a:t>[19,</a:t>
                      </a:r>
                      <a:r>
                        <a:rPr sz="1400" spc="-10" dirty="0">
                          <a:latin typeface="Arial"/>
                          <a:cs typeface="Arial"/>
                        </a:rPr>
                        <a:t> </a:t>
                      </a:r>
                      <a:r>
                        <a:rPr sz="1400" spc="-5" dirty="0">
                          <a:latin typeface="Arial"/>
                          <a:cs typeface="Arial"/>
                        </a:rPr>
                        <a:t>22)</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170">
                        <a:lnSpc>
                          <a:spcPct val="100000"/>
                        </a:lnSpc>
                        <a:spcBef>
                          <a:spcPts val="615"/>
                        </a:spcBef>
                      </a:pPr>
                      <a:r>
                        <a:rPr sz="1400" dirty="0">
                          <a:latin typeface="Arial"/>
                          <a:cs typeface="Arial"/>
                        </a:rPr>
                        <a:t>5</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805">
                        <a:lnSpc>
                          <a:spcPct val="100000"/>
                        </a:lnSpc>
                        <a:spcBef>
                          <a:spcPts val="615"/>
                        </a:spcBef>
                      </a:pPr>
                      <a:r>
                        <a:rPr sz="1400" spc="-5" dirty="0">
                          <a:latin typeface="Arial"/>
                          <a:cs typeface="Arial"/>
                        </a:rPr>
                        <a:t>Evening</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extLst>
                  <a:ext uri="{0D108BD9-81ED-4DB2-BD59-A6C34878D82A}">
                    <a16:rowId xmlns:a16="http://schemas.microsoft.com/office/drawing/2014/main" val="10005"/>
                  </a:ext>
                </a:extLst>
              </a:tr>
              <a:tr h="391795">
                <a:tc>
                  <a:txBody>
                    <a:bodyPr/>
                    <a:lstStyle/>
                    <a:p>
                      <a:pPr marL="90170">
                        <a:lnSpc>
                          <a:spcPct val="100000"/>
                        </a:lnSpc>
                        <a:spcBef>
                          <a:spcPts val="615"/>
                        </a:spcBef>
                      </a:pPr>
                      <a:r>
                        <a:rPr sz="1400" spc="-5" dirty="0">
                          <a:latin typeface="Arial"/>
                          <a:cs typeface="Arial"/>
                        </a:rPr>
                        <a:t>[22-24) and</a:t>
                      </a:r>
                      <a:r>
                        <a:rPr sz="1400" spc="-25" dirty="0">
                          <a:latin typeface="Arial"/>
                          <a:cs typeface="Arial"/>
                        </a:rPr>
                        <a:t> </a:t>
                      </a:r>
                      <a:r>
                        <a:rPr sz="1400" dirty="0">
                          <a:latin typeface="Arial"/>
                          <a:cs typeface="Arial"/>
                        </a:rPr>
                        <a:t>(00-05]</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170">
                        <a:lnSpc>
                          <a:spcPct val="100000"/>
                        </a:lnSpc>
                        <a:spcBef>
                          <a:spcPts val="615"/>
                        </a:spcBef>
                      </a:pPr>
                      <a:r>
                        <a:rPr sz="1400" dirty="0">
                          <a:latin typeface="Arial"/>
                          <a:cs typeface="Arial"/>
                        </a:rPr>
                        <a:t>6</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tc>
                  <a:txBody>
                    <a:bodyPr/>
                    <a:lstStyle/>
                    <a:p>
                      <a:pPr marL="90805">
                        <a:lnSpc>
                          <a:spcPct val="100000"/>
                        </a:lnSpc>
                        <a:spcBef>
                          <a:spcPts val="615"/>
                        </a:spcBef>
                      </a:pPr>
                      <a:r>
                        <a:rPr sz="1400" spc="-5" dirty="0">
                          <a:latin typeface="Arial"/>
                          <a:cs typeface="Arial"/>
                        </a:rPr>
                        <a:t>Night</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2F2F2"/>
                    </a:solidFill>
                  </a:tcPr>
                </a:tc>
                <a:extLst>
                  <a:ext uri="{0D108BD9-81ED-4DB2-BD59-A6C34878D82A}">
                    <a16:rowId xmlns:a16="http://schemas.microsoft.com/office/drawing/2014/main" val="10006"/>
                  </a:ext>
                </a:extLst>
              </a:tr>
            </a:tbl>
          </a:graphicData>
        </a:graphic>
      </p:graphicFrame>
      <p:sp>
        <p:nvSpPr>
          <p:cNvPr id="5" name="object 5"/>
          <p:cNvSpPr txBox="1">
            <a:spLocks noGrp="1"/>
          </p:cNvSpPr>
          <p:nvPr>
            <p:ph type="title"/>
          </p:nvPr>
        </p:nvSpPr>
        <p:spPr>
          <a:xfrm>
            <a:off x="961097" y="211632"/>
            <a:ext cx="1755775" cy="391160"/>
          </a:xfrm>
          <a:prstGeom prst="rect">
            <a:avLst/>
          </a:prstGeom>
        </p:spPr>
        <p:txBody>
          <a:bodyPr vert="horz" wrap="square" lIns="0" tIns="12700" rIns="0" bIns="0" rtlCol="0">
            <a:spAutoFit/>
          </a:bodyPr>
          <a:lstStyle/>
          <a:p>
            <a:pPr marL="12700">
              <a:lnSpc>
                <a:spcPct val="100000"/>
              </a:lnSpc>
              <a:spcBef>
                <a:spcPts val="100"/>
              </a:spcBef>
            </a:pPr>
            <a:r>
              <a:rPr sz="2400" spc="-50" dirty="0"/>
              <a:t>Time</a:t>
            </a:r>
            <a:r>
              <a:rPr sz="2400" spc="-150" dirty="0"/>
              <a:t> </a:t>
            </a:r>
            <a:r>
              <a:rPr sz="2400" spc="-10" dirty="0"/>
              <a:t>binning</a:t>
            </a:r>
            <a:endParaRPr sz="2400"/>
          </a:p>
        </p:txBody>
      </p:sp>
      <p:sp>
        <p:nvSpPr>
          <p:cNvPr id="6" name="object 6"/>
          <p:cNvSpPr/>
          <p:nvPr/>
        </p:nvSpPr>
        <p:spPr>
          <a:xfrm>
            <a:off x="318664" y="174637"/>
            <a:ext cx="489824" cy="4857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E99999"/>
          </a:solidFill>
        </p:spPr>
        <p:txBody>
          <a:bodyPr wrap="square" lIns="0" tIns="0" rIns="0" bIns="0" rtlCol="0"/>
          <a:lstStyle/>
          <a:p>
            <a:endParaRPr/>
          </a:p>
        </p:txBody>
      </p:sp>
      <p:sp>
        <p:nvSpPr>
          <p:cNvPr id="3" name="object 3"/>
          <p:cNvSpPr txBox="1">
            <a:spLocks noGrp="1"/>
          </p:cNvSpPr>
          <p:nvPr>
            <p:ph type="title"/>
          </p:nvPr>
        </p:nvSpPr>
        <p:spPr>
          <a:xfrm>
            <a:off x="1019322" y="1293935"/>
            <a:ext cx="7446009" cy="1823085"/>
          </a:xfrm>
          <a:prstGeom prst="rect">
            <a:avLst/>
          </a:prstGeom>
        </p:spPr>
        <p:txBody>
          <a:bodyPr vert="horz" wrap="square" lIns="0" tIns="12700" rIns="0" bIns="0" rtlCol="0">
            <a:spAutoFit/>
          </a:bodyPr>
          <a:lstStyle/>
          <a:p>
            <a:pPr marL="12700" marR="287020" indent="46355">
              <a:lnSpc>
                <a:spcPct val="114599"/>
              </a:lnSpc>
              <a:spcBef>
                <a:spcPts val="100"/>
              </a:spcBef>
            </a:pPr>
            <a:r>
              <a:rPr spc="-30" dirty="0">
                <a:solidFill>
                  <a:srgbClr val="FFFFFF"/>
                </a:solidFill>
              </a:rPr>
              <a:t>“More </a:t>
            </a:r>
            <a:r>
              <a:rPr spc="-75" dirty="0">
                <a:solidFill>
                  <a:srgbClr val="FFFFFF"/>
                </a:solidFill>
              </a:rPr>
              <a:t>data </a:t>
            </a:r>
            <a:r>
              <a:rPr spc="-5" dirty="0">
                <a:solidFill>
                  <a:srgbClr val="FFFFFF"/>
                </a:solidFill>
              </a:rPr>
              <a:t>beats </a:t>
            </a:r>
            <a:r>
              <a:rPr spc="-60" dirty="0">
                <a:solidFill>
                  <a:srgbClr val="FFFFFF"/>
                </a:solidFill>
              </a:rPr>
              <a:t>clever</a:t>
            </a:r>
            <a:r>
              <a:rPr spc="-540" dirty="0">
                <a:solidFill>
                  <a:srgbClr val="FFFFFF"/>
                </a:solidFill>
              </a:rPr>
              <a:t> </a:t>
            </a:r>
            <a:r>
              <a:rPr spc="-95" dirty="0">
                <a:solidFill>
                  <a:srgbClr val="FFFFFF"/>
                </a:solidFill>
              </a:rPr>
              <a:t>algorithms,  </a:t>
            </a:r>
            <a:r>
              <a:rPr spc="-100" dirty="0">
                <a:solidFill>
                  <a:srgbClr val="FFFFFF"/>
                </a:solidFill>
              </a:rPr>
              <a:t>but </a:t>
            </a:r>
            <a:r>
              <a:rPr b="1" spc="-135" dirty="0">
                <a:solidFill>
                  <a:srgbClr val="FFFFFF"/>
                </a:solidFill>
                <a:latin typeface="Trebuchet MS"/>
                <a:cs typeface="Trebuchet MS"/>
              </a:rPr>
              <a:t>better </a:t>
            </a:r>
            <a:r>
              <a:rPr b="1" spc="-30" dirty="0">
                <a:solidFill>
                  <a:srgbClr val="FFFFFF"/>
                </a:solidFill>
                <a:latin typeface="Trebuchet MS"/>
                <a:cs typeface="Trebuchet MS"/>
              </a:rPr>
              <a:t>data </a:t>
            </a:r>
            <a:r>
              <a:rPr spc="-5" dirty="0">
                <a:solidFill>
                  <a:srgbClr val="FFFFFF"/>
                </a:solidFill>
              </a:rPr>
              <a:t>beats </a:t>
            </a:r>
            <a:r>
              <a:rPr spc="-25" dirty="0">
                <a:solidFill>
                  <a:srgbClr val="FFFFFF"/>
                </a:solidFill>
              </a:rPr>
              <a:t>more</a:t>
            </a:r>
            <a:r>
              <a:rPr spc="-570" dirty="0">
                <a:solidFill>
                  <a:srgbClr val="FFFFFF"/>
                </a:solidFill>
              </a:rPr>
              <a:t> </a:t>
            </a:r>
            <a:r>
              <a:rPr spc="-215" dirty="0">
                <a:solidFill>
                  <a:srgbClr val="FFFFFF"/>
                </a:solidFill>
              </a:rPr>
              <a:t>data.”</a:t>
            </a:r>
          </a:p>
          <a:p>
            <a:pPr marR="5080" algn="r">
              <a:lnSpc>
                <a:spcPct val="100000"/>
              </a:lnSpc>
              <a:spcBef>
                <a:spcPts val="650"/>
              </a:spcBef>
            </a:pPr>
            <a:r>
              <a:rPr sz="3000" spc="675" dirty="0">
                <a:solidFill>
                  <a:srgbClr val="FFFFFF"/>
                </a:solidFill>
              </a:rPr>
              <a:t>–</a:t>
            </a:r>
            <a:r>
              <a:rPr sz="3000" spc="-265" dirty="0">
                <a:solidFill>
                  <a:srgbClr val="FFFFFF"/>
                </a:solidFill>
              </a:rPr>
              <a:t> </a:t>
            </a:r>
            <a:r>
              <a:rPr sz="3000" spc="-60" dirty="0">
                <a:solidFill>
                  <a:srgbClr val="FFFFFF"/>
                </a:solidFill>
              </a:rPr>
              <a:t>Peter </a:t>
            </a:r>
            <a:r>
              <a:rPr sz="3000" spc="25" dirty="0">
                <a:solidFill>
                  <a:srgbClr val="FFFFFF"/>
                </a:solidFill>
              </a:rPr>
              <a:t>Norvig</a:t>
            </a:r>
            <a:endParaRPr sz="3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9EC4E8"/>
          </a:solidFill>
        </p:spPr>
        <p:txBody>
          <a:bodyPr wrap="square" lIns="0" tIns="0" rIns="0" bIns="0" rtlCol="0"/>
          <a:lstStyle/>
          <a:p>
            <a:endParaRPr/>
          </a:p>
        </p:txBody>
      </p:sp>
      <p:sp>
        <p:nvSpPr>
          <p:cNvPr id="3" name="object 3"/>
          <p:cNvSpPr txBox="1">
            <a:spLocks noGrp="1"/>
          </p:cNvSpPr>
          <p:nvPr>
            <p:ph type="body" idx="1"/>
          </p:nvPr>
        </p:nvSpPr>
        <p:spPr>
          <a:prstGeom prst="rect">
            <a:avLst/>
          </a:prstGeom>
        </p:spPr>
        <p:txBody>
          <a:bodyPr vert="horz" wrap="square" lIns="0" tIns="131600" rIns="0" bIns="0" rtlCol="0">
            <a:spAutoFit/>
          </a:bodyPr>
          <a:lstStyle/>
          <a:p>
            <a:pPr marL="99695" marR="5080" algn="ctr">
              <a:lnSpc>
                <a:spcPct val="100699"/>
              </a:lnSpc>
              <a:spcBef>
                <a:spcPts val="70"/>
              </a:spcBef>
            </a:pPr>
            <a:r>
              <a:rPr spc="-204" dirty="0"/>
              <a:t>“...some </a:t>
            </a:r>
            <a:r>
              <a:rPr spc="-30" dirty="0"/>
              <a:t>machine </a:t>
            </a:r>
            <a:r>
              <a:rPr spc="-40" dirty="0"/>
              <a:t>learning</a:t>
            </a:r>
            <a:r>
              <a:rPr spc="-315" dirty="0"/>
              <a:t> </a:t>
            </a:r>
            <a:r>
              <a:rPr spc="-80" dirty="0"/>
              <a:t>projects  </a:t>
            </a:r>
            <a:r>
              <a:rPr spc="60" dirty="0"/>
              <a:t>succeed </a:t>
            </a:r>
            <a:r>
              <a:rPr spc="25" dirty="0"/>
              <a:t>and </a:t>
            </a:r>
            <a:r>
              <a:rPr spc="80" dirty="0"/>
              <a:t>some</a:t>
            </a:r>
            <a:r>
              <a:rPr spc="-585" dirty="0"/>
              <a:t> </a:t>
            </a:r>
            <a:r>
              <a:rPr spc="-254" dirty="0"/>
              <a:t>fail.</a:t>
            </a:r>
          </a:p>
          <a:p>
            <a:pPr marL="86995" algn="ctr">
              <a:lnSpc>
                <a:spcPct val="100000"/>
              </a:lnSpc>
              <a:spcBef>
                <a:spcPts val="30"/>
              </a:spcBef>
            </a:pPr>
            <a:r>
              <a:rPr spc="5" dirty="0"/>
              <a:t>Where </a:t>
            </a:r>
            <a:r>
              <a:rPr dirty="0"/>
              <a:t>is </a:t>
            </a:r>
            <a:r>
              <a:rPr spc="-100" dirty="0"/>
              <a:t>the</a:t>
            </a:r>
            <a:r>
              <a:rPr spc="-505" dirty="0"/>
              <a:t> </a:t>
            </a:r>
            <a:r>
              <a:rPr spc="-40" dirty="0"/>
              <a:t>difference?</a:t>
            </a:r>
          </a:p>
        </p:txBody>
      </p:sp>
      <p:sp>
        <p:nvSpPr>
          <p:cNvPr id="4" name="object 4"/>
          <p:cNvSpPr txBox="1"/>
          <p:nvPr/>
        </p:nvSpPr>
        <p:spPr>
          <a:xfrm>
            <a:off x="860708" y="2588379"/>
            <a:ext cx="7981315" cy="1590675"/>
          </a:xfrm>
          <a:prstGeom prst="rect">
            <a:avLst/>
          </a:prstGeom>
        </p:spPr>
        <p:txBody>
          <a:bodyPr vert="horz" wrap="square" lIns="0" tIns="8890" rIns="0" bIns="0" rtlCol="0">
            <a:spAutoFit/>
          </a:bodyPr>
          <a:lstStyle/>
          <a:p>
            <a:pPr marL="2244090" marR="475615" indent="-2232025">
              <a:lnSpc>
                <a:spcPct val="100699"/>
              </a:lnSpc>
              <a:spcBef>
                <a:spcPts val="70"/>
              </a:spcBef>
            </a:pPr>
            <a:r>
              <a:rPr sz="3600" spc="-25" dirty="0">
                <a:solidFill>
                  <a:srgbClr val="1F2628"/>
                </a:solidFill>
                <a:latin typeface="Trebuchet MS"/>
                <a:cs typeface="Trebuchet MS"/>
              </a:rPr>
              <a:t>Easily </a:t>
            </a:r>
            <a:r>
              <a:rPr sz="3600" spc="-100" dirty="0">
                <a:solidFill>
                  <a:srgbClr val="1F2628"/>
                </a:solidFill>
                <a:latin typeface="Trebuchet MS"/>
                <a:cs typeface="Trebuchet MS"/>
              </a:rPr>
              <a:t>the </a:t>
            </a:r>
            <a:r>
              <a:rPr sz="3600" spc="-30" dirty="0">
                <a:solidFill>
                  <a:srgbClr val="1F2628"/>
                </a:solidFill>
                <a:latin typeface="Trebuchet MS"/>
                <a:cs typeface="Trebuchet MS"/>
              </a:rPr>
              <a:t>most </a:t>
            </a:r>
            <a:r>
              <a:rPr sz="3600" spc="-120" dirty="0">
                <a:solidFill>
                  <a:srgbClr val="1F2628"/>
                </a:solidFill>
                <a:latin typeface="Trebuchet MS"/>
                <a:cs typeface="Trebuchet MS"/>
              </a:rPr>
              <a:t>important </a:t>
            </a:r>
            <a:r>
              <a:rPr sz="3600" spc="-130" dirty="0">
                <a:solidFill>
                  <a:srgbClr val="1F2628"/>
                </a:solidFill>
                <a:latin typeface="Trebuchet MS"/>
                <a:cs typeface="Trebuchet MS"/>
              </a:rPr>
              <a:t>factor </a:t>
            </a:r>
            <a:r>
              <a:rPr sz="3600" dirty="0">
                <a:solidFill>
                  <a:srgbClr val="1F2628"/>
                </a:solidFill>
                <a:latin typeface="Trebuchet MS"/>
                <a:cs typeface="Trebuchet MS"/>
              </a:rPr>
              <a:t>is</a:t>
            </a:r>
            <a:r>
              <a:rPr sz="3600" spc="-540" dirty="0">
                <a:solidFill>
                  <a:srgbClr val="1F2628"/>
                </a:solidFill>
                <a:latin typeface="Trebuchet MS"/>
                <a:cs typeface="Trebuchet MS"/>
              </a:rPr>
              <a:t> </a:t>
            </a:r>
            <a:r>
              <a:rPr sz="3600" spc="-100" dirty="0">
                <a:solidFill>
                  <a:srgbClr val="1F2628"/>
                </a:solidFill>
                <a:latin typeface="Trebuchet MS"/>
                <a:cs typeface="Trebuchet MS"/>
              </a:rPr>
              <a:t>the  </a:t>
            </a:r>
            <a:r>
              <a:rPr sz="3600" spc="-70" dirty="0">
                <a:solidFill>
                  <a:srgbClr val="1F2628"/>
                </a:solidFill>
                <a:latin typeface="Trebuchet MS"/>
                <a:cs typeface="Trebuchet MS"/>
              </a:rPr>
              <a:t>features</a:t>
            </a:r>
            <a:r>
              <a:rPr sz="3600" spc="-165" dirty="0">
                <a:solidFill>
                  <a:srgbClr val="1F2628"/>
                </a:solidFill>
                <a:latin typeface="Trebuchet MS"/>
                <a:cs typeface="Trebuchet MS"/>
              </a:rPr>
              <a:t> </a:t>
            </a:r>
            <a:r>
              <a:rPr sz="3600" spc="-105" dirty="0">
                <a:solidFill>
                  <a:srgbClr val="1F2628"/>
                </a:solidFill>
                <a:latin typeface="Trebuchet MS"/>
                <a:cs typeface="Trebuchet MS"/>
              </a:rPr>
              <a:t>used.”</a:t>
            </a:r>
            <a:endParaRPr sz="3600">
              <a:latin typeface="Trebuchet MS"/>
              <a:cs typeface="Trebuchet MS"/>
            </a:endParaRPr>
          </a:p>
          <a:p>
            <a:pPr marL="4842510">
              <a:lnSpc>
                <a:spcPct val="100000"/>
              </a:lnSpc>
              <a:spcBef>
                <a:spcPts val="50"/>
              </a:spcBef>
            </a:pPr>
            <a:r>
              <a:rPr sz="3000" spc="675" dirty="0">
                <a:solidFill>
                  <a:srgbClr val="1F2628"/>
                </a:solidFill>
                <a:latin typeface="Trebuchet MS"/>
                <a:cs typeface="Trebuchet MS"/>
              </a:rPr>
              <a:t>–</a:t>
            </a:r>
            <a:r>
              <a:rPr sz="3000" spc="-315" dirty="0">
                <a:solidFill>
                  <a:srgbClr val="1F2628"/>
                </a:solidFill>
                <a:latin typeface="Trebuchet MS"/>
                <a:cs typeface="Trebuchet MS"/>
              </a:rPr>
              <a:t> </a:t>
            </a:r>
            <a:r>
              <a:rPr sz="3000" spc="20" dirty="0">
                <a:solidFill>
                  <a:srgbClr val="1F2628"/>
                </a:solidFill>
                <a:latin typeface="Trebuchet MS"/>
                <a:cs typeface="Trebuchet MS"/>
              </a:rPr>
              <a:t>Pedro </a:t>
            </a:r>
            <a:r>
              <a:rPr sz="3000" spc="75" dirty="0">
                <a:solidFill>
                  <a:srgbClr val="1F2628"/>
                </a:solidFill>
                <a:latin typeface="Trebuchet MS"/>
                <a:cs typeface="Trebuchet MS"/>
              </a:rPr>
              <a:t>Domingos</a:t>
            </a:r>
            <a:endParaRPr sz="3000">
              <a:latin typeface="Trebuchet MS"/>
              <a:cs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4572000" cy="5143500"/>
          </a:xfrm>
          <a:custGeom>
            <a:avLst/>
            <a:gdLst/>
            <a:ahLst/>
            <a:cxnLst/>
            <a:rect l="l" t="t" r="r" b="b"/>
            <a:pathLst>
              <a:path w="4572000" h="5143500">
                <a:moveTo>
                  <a:pt x="0" y="5143489"/>
                </a:moveTo>
                <a:lnTo>
                  <a:pt x="4571990" y="5143489"/>
                </a:lnTo>
                <a:lnTo>
                  <a:pt x="4571990" y="0"/>
                </a:lnTo>
                <a:lnTo>
                  <a:pt x="0" y="0"/>
                </a:lnTo>
                <a:lnTo>
                  <a:pt x="0" y="5143489"/>
                </a:lnTo>
                <a:close/>
              </a:path>
            </a:pathLst>
          </a:custGeom>
          <a:solidFill>
            <a:srgbClr val="F2F2F2"/>
          </a:solidFill>
        </p:spPr>
        <p:txBody>
          <a:bodyPr wrap="square" lIns="0" tIns="0" rIns="0" bIns="0" rtlCol="0"/>
          <a:lstStyle/>
          <a:p>
            <a:endParaRPr/>
          </a:p>
        </p:txBody>
      </p:sp>
      <p:sp>
        <p:nvSpPr>
          <p:cNvPr id="3" name="object 3"/>
          <p:cNvSpPr/>
          <p:nvPr/>
        </p:nvSpPr>
        <p:spPr>
          <a:xfrm>
            <a:off x="4571991" y="74"/>
            <a:ext cx="4572000" cy="5143500"/>
          </a:xfrm>
          <a:custGeom>
            <a:avLst/>
            <a:gdLst/>
            <a:ahLst/>
            <a:cxnLst/>
            <a:rect l="l" t="t" r="r" b="b"/>
            <a:pathLst>
              <a:path w="4572000" h="5143500">
                <a:moveTo>
                  <a:pt x="0" y="0"/>
                </a:moveTo>
                <a:lnTo>
                  <a:pt x="4571990" y="0"/>
                </a:lnTo>
                <a:lnTo>
                  <a:pt x="4571990" y="5143489"/>
                </a:lnTo>
                <a:lnTo>
                  <a:pt x="0" y="5143489"/>
                </a:lnTo>
                <a:lnTo>
                  <a:pt x="0" y="0"/>
                </a:lnTo>
                <a:close/>
              </a:path>
            </a:pathLst>
          </a:custGeom>
          <a:solidFill>
            <a:srgbClr val="1F2628"/>
          </a:solidFill>
        </p:spPr>
        <p:txBody>
          <a:bodyPr wrap="square" lIns="0" tIns="0" rIns="0" bIns="0" rtlCol="0"/>
          <a:lstStyle/>
          <a:p>
            <a:endParaRPr/>
          </a:p>
        </p:txBody>
      </p:sp>
      <p:sp>
        <p:nvSpPr>
          <p:cNvPr id="4" name="object 4"/>
          <p:cNvSpPr/>
          <p:nvPr/>
        </p:nvSpPr>
        <p:spPr>
          <a:xfrm>
            <a:off x="5029664" y="4495491"/>
            <a:ext cx="468630" cy="0"/>
          </a:xfrm>
          <a:custGeom>
            <a:avLst/>
            <a:gdLst/>
            <a:ahLst/>
            <a:cxnLst/>
            <a:rect l="l" t="t" r="r" b="b"/>
            <a:pathLst>
              <a:path w="468629">
                <a:moveTo>
                  <a:pt x="0" y="0"/>
                </a:moveTo>
                <a:lnTo>
                  <a:pt x="468299" y="0"/>
                </a:lnTo>
              </a:path>
            </a:pathLst>
          </a:custGeom>
          <a:ln w="19049">
            <a:solidFill>
              <a:srgbClr val="62D197"/>
            </a:solidFill>
          </a:ln>
        </p:spPr>
        <p:txBody>
          <a:bodyPr wrap="square" lIns="0" tIns="0" rIns="0" bIns="0" rtlCol="0"/>
          <a:lstStyle/>
          <a:p>
            <a:endParaRPr/>
          </a:p>
        </p:txBody>
      </p:sp>
      <p:sp>
        <p:nvSpPr>
          <p:cNvPr id="5" name="object 5"/>
          <p:cNvSpPr txBox="1">
            <a:spLocks noGrp="1"/>
          </p:cNvSpPr>
          <p:nvPr>
            <p:ph type="title"/>
          </p:nvPr>
        </p:nvSpPr>
        <p:spPr>
          <a:xfrm>
            <a:off x="467899" y="231282"/>
            <a:ext cx="1544955" cy="391160"/>
          </a:xfrm>
          <a:prstGeom prst="rect">
            <a:avLst/>
          </a:prstGeom>
        </p:spPr>
        <p:txBody>
          <a:bodyPr vert="horz" wrap="square" lIns="0" tIns="12700" rIns="0" bIns="0" rtlCol="0">
            <a:spAutoFit/>
          </a:bodyPr>
          <a:lstStyle/>
          <a:p>
            <a:pPr marL="12700">
              <a:lnSpc>
                <a:spcPct val="100000"/>
              </a:lnSpc>
              <a:spcBef>
                <a:spcPts val="100"/>
              </a:spcBef>
            </a:pPr>
            <a:r>
              <a:rPr sz="2400" dirty="0"/>
              <a:t>References</a:t>
            </a:r>
            <a:endParaRPr sz="2400"/>
          </a:p>
        </p:txBody>
      </p:sp>
      <p:sp>
        <p:nvSpPr>
          <p:cNvPr id="6" name="object 6"/>
          <p:cNvSpPr/>
          <p:nvPr/>
        </p:nvSpPr>
        <p:spPr>
          <a:xfrm>
            <a:off x="829210" y="827823"/>
            <a:ext cx="3104518" cy="406604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917592" y="463314"/>
            <a:ext cx="3550067" cy="2900281"/>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059481" y="3035280"/>
            <a:ext cx="3317240" cy="3289811"/>
          </a:xfrm>
          <a:prstGeom prst="rect">
            <a:avLst/>
          </a:prstGeom>
        </p:spPr>
        <p:txBody>
          <a:bodyPr vert="horz" wrap="square" lIns="0" tIns="12700" rIns="0" bIns="0" rtlCol="0">
            <a:spAutoFit/>
          </a:bodyPr>
          <a:lstStyle/>
          <a:p>
            <a:pPr marL="12700" marR="5080">
              <a:lnSpc>
                <a:spcPct val="149300"/>
              </a:lnSpc>
              <a:spcBef>
                <a:spcPts val="100"/>
              </a:spcBef>
            </a:pPr>
            <a:r>
              <a:rPr sz="1800" u="heavy" spc="-5" dirty="0">
                <a:solidFill>
                  <a:srgbClr val="F2F2F2"/>
                </a:solidFill>
                <a:uFill>
                  <a:solidFill>
                    <a:srgbClr val="F2F2F2"/>
                  </a:solidFill>
                </a:uFill>
                <a:latin typeface="Arial"/>
                <a:cs typeface="Arial"/>
                <a:hlinkClick r:id="rId4"/>
              </a:rPr>
              <a:t>Scikit-learn </a:t>
            </a:r>
            <a:r>
              <a:rPr sz="1800" u="heavy" dirty="0">
                <a:solidFill>
                  <a:srgbClr val="F2F2F2"/>
                </a:solidFill>
                <a:uFill>
                  <a:solidFill>
                    <a:srgbClr val="F2F2F2"/>
                  </a:solidFill>
                </a:uFill>
                <a:latin typeface="Arial"/>
                <a:cs typeface="Arial"/>
                <a:hlinkClick r:id="rId4"/>
              </a:rPr>
              <a:t>- </a:t>
            </a:r>
            <a:r>
              <a:rPr sz="1800" u="heavy" spc="-5" dirty="0">
                <a:solidFill>
                  <a:srgbClr val="F2F2F2"/>
                </a:solidFill>
                <a:uFill>
                  <a:solidFill>
                    <a:srgbClr val="F2F2F2"/>
                  </a:solidFill>
                </a:uFill>
                <a:latin typeface="Arial"/>
                <a:cs typeface="Arial"/>
                <a:hlinkClick r:id="rId4"/>
              </a:rPr>
              <a:t>Preprocessing</a:t>
            </a:r>
            <a:r>
              <a:rPr sz="1800" u="heavy" spc="-110" dirty="0">
                <a:solidFill>
                  <a:srgbClr val="F2F2F2"/>
                </a:solidFill>
                <a:uFill>
                  <a:solidFill>
                    <a:srgbClr val="F2F2F2"/>
                  </a:solidFill>
                </a:uFill>
                <a:latin typeface="Arial"/>
                <a:cs typeface="Arial"/>
                <a:hlinkClick r:id="rId4"/>
              </a:rPr>
              <a:t> </a:t>
            </a:r>
            <a:r>
              <a:rPr sz="1800" u="heavy" spc="-5" dirty="0">
                <a:solidFill>
                  <a:srgbClr val="F2F2F2"/>
                </a:solidFill>
                <a:uFill>
                  <a:solidFill>
                    <a:srgbClr val="F2F2F2"/>
                  </a:solidFill>
                </a:uFill>
                <a:latin typeface="Arial"/>
                <a:cs typeface="Arial"/>
                <a:hlinkClick r:id="rId4"/>
              </a:rPr>
              <a:t>data </a:t>
            </a:r>
            <a:r>
              <a:rPr sz="1800" spc="-5" dirty="0">
                <a:solidFill>
                  <a:srgbClr val="F2F2F2"/>
                </a:solidFill>
                <a:latin typeface="Arial"/>
                <a:cs typeface="Arial"/>
              </a:rPr>
              <a:t> </a:t>
            </a:r>
            <a:r>
              <a:rPr sz="1800" u="heavy" spc="-5" dirty="0">
                <a:solidFill>
                  <a:srgbClr val="F2F2F2"/>
                </a:solidFill>
                <a:uFill>
                  <a:solidFill>
                    <a:srgbClr val="F2F2F2"/>
                  </a:solidFill>
                </a:uFill>
                <a:latin typeface="Arial"/>
                <a:cs typeface="Arial"/>
                <a:hlinkClick r:id="rId5"/>
              </a:rPr>
              <a:t>Spark </a:t>
            </a:r>
            <a:r>
              <a:rPr sz="1800" u="heavy" dirty="0">
                <a:solidFill>
                  <a:srgbClr val="F2F2F2"/>
                </a:solidFill>
                <a:uFill>
                  <a:solidFill>
                    <a:srgbClr val="F2F2F2"/>
                  </a:solidFill>
                </a:uFill>
                <a:latin typeface="Arial"/>
                <a:cs typeface="Arial"/>
                <a:hlinkClick r:id="rId5"/>
              </a:rPr>
              <a:t>ML - </a:t>
            </a:r>
            <a:r>
              <a:rPr sz="1800" u="heavy" spc="-5" dirty="0">
                <a:solidFill>
                  <a:srgbClr val="F2F2F2"/>
                </a:solidFill>
                <a:uFill>
                  <a:solidFill>
                    <a:srgbClr val="F2F2F2"/>
                  </a:solidFill>
                </a:uFill>
                <a:latin typeface="Arial"/>
                <a:cs typeface="Arial"/>
                <a:hlinkClick r:id="rId5"/>
              </a:rPr>
              <a:t>Feature extraction </a:t>
            </a:r>
            <a:r>
              <a:rPr sz="1800" spc="-5" dirty="0">
                <a:solidFill>
                  <a:srgbClr val="F2F2F2"/>
                </a:solidFill>
                <a:latin typeface="Arial"/>
                <a:cs typeface="Arial"/>
              </a:rPr>
              <a:t> </a:t>
            </a:r>
            <a:r>
              <a:rPr sz="1800" u="heavy" spc="-5" dirty="0">
                <a:solidFill>
                  <a:srgbClr val="FFFFFF"/>
                </a:solidFill>
                <a:uFill>
                  <a:solidFill>
                    <a:srgbClr val="FFFFFF"/>
                  </a:solidFill>
                </a:uFill>
                <a:latin typeface="Arial"/>
                <a:cs typeface="Arial"/>
                <a:hlinkClick r:id="rId6"/>
              </a:rPr>
              <a:t>Discover Feature</a:t>
            </a:r>
            <a:r>
              <a:rPr sz="1800" u="heavy" spc="-60" dirty="0">
                <a:solidFill>
                  <a:srgbClr val="FFFFFF"/>
                </a:solidFill>
                <a:uFill>
                  <a:solidFill>
                    <a:srgbClr val="FFFFFF"/>
                  </a:solidFill>
                </a:uFill>
                <a:latin typeface="Arial"/>
                <a:cs typeface="Arial"/>
                <a:hlinkClick r:id="rId6"/>
              </a:rPr>
              <a:t> </a:t>
            </a:r>
            <a:r>
              <a:rPr sz="1800" u="heavy" spc="-5" dirty="0">
                <a:solidFill>
                  <a:srgbClr val="FFFFFF"/>
                </a:solidFill>
                <a:uFill>
                  <a:solidFill>
                    <a:srgbClr val="FFFFFF"/>
                  </a:solidFill>
                </a:uFill>
                <a:latin typeface="Arial"/>
                <a:cs typeface="Arial"/>
                <a:hlinkClick r:id="rId6"/>
              </a:rPr>
              <a:t>Engineering..</a:t>
            </a:r>
            <a:endParaRPr lang="en-IN" sz="1800" u="heavy" spc="-5" dirty="0">
              <a:solidFill>
                <a:srgbClr val="FFFFFF"/>
              </a:solidFill>
              <a:uFill>
                <a:solidFill>
                  <a:srgbClr val="FFFFFF"/>
                </a:solidFill>
              </a:uFill>
              <a:latin typeface="Arial"/>
              <a:cs typeface="Arial"/>
              <a:hlinkClick r:id="rId6"/>
            </a:endParaRPr>
          </a:p>
          <a:p>
            <a:pPr marL="12700" marR="5080">
              <a:lnSpc>
                <a:spcPct val="149300"/>
              </a:lnSpc>
              <a:spcBef>
                <a:spcPts val="100"/>
              </a:spcBef>
            </a:pPr>
            <a:r>
              <a:rPr lang="en-IN" dirty="0">
                <a:hlinkClick r:id="rId7"/>
              </a:rPr>
              <a:t>https://towardsdatascience.com/the-complete-beginners-guide-to-data-cleaning-and-preprocessing-2070b7d4c6d</a:t>
            </a:r>
            <a:r>
              <a:rPr lang="en-IN" sz="1600" spc="-5" dirty="0">
                <a:latin typeface="Noto Sans"/>
                <a:cs typeface="Noto Sans"/>
              </a:rPr>
              <a:t>Path to</a:t>
            </a:r>
            <a:r>
              <a:rPr lang="en-IN" sz="1600" spc="-50" dirty="0">
                <a:latin typeface="Noto Sans"/>
                <a:cs typeface="Noto Sans"/>
              </a:rPr>
              <a:t> </a:t>
            </a:r>
            <a:r>
              <a:rPr lang="en-IN" sz="1600" spc="-5" dirty="0">
                <a:latin typeface="Noto Sans"/>
                <a:cs typeface="Noto Sans"/>
              </a:rPr>
              <a:t>file</a:t>
            </a:r>
            <a:endParaRPr lang="en-IN" sz="1600" dirty="0">
              <a:latin typeface="Noto Sans"/>
              <a:cs typeface="Noto Sans"/>
            </a:endParaRPr>
          </a:p>
          <a:p>
            <a:pPr marL="12700" marR="5080">
              <a:lnSpc>
                <a:spcPct val="149300"/>
              </a:lnSpc>
              <a:spcBef>
                <a:spcPts val="100"/>
              </a:spcBef>
            </a:pPr>
            <a:r>
              <a:rPr sz="1800" u="heavy" spc="-5" dirty="0">
                <a:solidFill>
                  <a:srgbClr val="FFFFFF"/>
                </a:solidFill>
                <a:uFill>
                  <a:solidFill>
                    <a:srgbClr val="FFFFFF"/>
                  </a:solidFill>
                </a:uFill>
                <a:latin typeface="Arial"/>
                <a:cs typeface="Arial"/>
                <a:hlinkClick r:id="rId6"/>
              </a:rPr>
              <a:t>.</a:t>
            </a:r>
            <a:endParaRPr sz="1800" dirty="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EC91-0A5F-4404-9C86-E8055C1BD8F2}"/>
              </a:ext>
            </a:extLst>
          </p:cNvPr>
          <p:cNvSpPr>
            <a:spLocks noGrp="1"/>
          </p:cNvSpPr>
          <p:nvPr>
            <p:ph type="title"/>
          </p:nvPr>
        </p:nvSpPr>
        <p:spPr>
          <a:xfrm>
            <a:off x="1219200" y="438150"/>
            <a:ext cx="6904355" cy="553998"/>
          </a:xfrm>
        </p:spPr>
        <p:txBody>
          <a:bodyPr/>
          <a:lstStyle/>
          <a:p>
            <a:r>
              <a:rPr lang="en-IN" dirty="0"/>
              <a:t>Section 2- ML algorithm </a:t>
            </a:r>
          </a:p>
        </p:txBody>
      </p:sp>
      <p:sp>
        <p:nvSpPr>
          <p:cNvPr id="3" name="Text Placeholder 2">
            <a:extLst>
              <a:ext uri="{FF2B5EF4-FFF2-40B4-BE49-F238E27FC236}">
                <a16:creationId xmlns:a16="http://schemas.microsoft.com/office/drawing/2014/main" id="{A50DCF17-0285-43E3-85E8-4F14DA27482C}"/>
              </a:ext>
            </a:extLst>
          </p:cNvPr>
          <p:cNvSpPr>
            <a:spLocks noGrp="1"/>
          </p:cNvSpPr>
          <p:nvPr>
            <p:ph type="body" idx="1"/>
          </p:nvPr>
        </p:nvSpPr>
        <p:spPr>
          <a:xfrm>
            <a:off x="762000" y="2876550"/>
            <a:ext cx="8289807" cy="553998"/>
          </a:xfrm>
        </p:spPr>
        <p:txBody>
          <a:bodyPr/>
          <a:lstStyle/>
          <a:p>
            <a:endParaRPr lang="en-IN" dirty="0"/>
          </a:p>
        </p:txBody>
      </p:sp>
      <p:pic>
        <p:nvPicPr>
          <p:cNvPr id="4" name="Picture 2" descr="f:id:hurutoriya:20181114122755p:plain">
            <a:extLst>
              <a:ext uri="{FF2B5EF4-FFF2-40B4-BE49-F238E27FC236}">
                <a16:creationId xmlns:a16="http://schemas.microsoft.com/office/drawing/2014/main" id="{51AD5E57-B890-4E40-B5BE-FC4A18AAC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721482"/>
            <a:ext cx="2642594"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86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869A3BB-088D-4557-92CA-EE8CC86F7F9D}"/>
              </a:ext>
            </a:extLst>
          </p:cNvPr>
          <p:cNvSpPr/>
          <p:nvPr/>
        </p:nvSpPr>
        <p:spPr>
          <a:xfrm>
            <a:off x="304800" y="309592"/>
            <a:ext cx="5562600" cy="2862322"/>
          </a:xfrm>
          <a:prstGeom prst="rect">
            <a:avLst/>
          </a:prstGeom>
        </p:spPr>
        <p:txBody>
          <a:bodyPr wrap="square">
            <a:spAutoFit/>
          </a:bodyPr>
          <a:lstStyle/>
          <a:p>
            <a:r>
              <a:rPr lang="en-IN" sz="2400" spc="-45" dirty="0">
                <a:solidFill>
                  <a:srgbClr val="1F2628"/>
                </a:solidFill>
                <a:latin typeface="Trebuchet MS"/>
                <a:ea typeface="+mj-ea"/>
              </a:rPr>
              <a:t>Dataset Snapshot</a:t>
            </a:r>
          </a:p>
          <a:p>
            <a:endParaRPr lang="en-IN" sz="1200" dirty="0"/>
          </a:p>
          <a:p>
            <a:r>
              <a:rPr lang="en-IN" sz="1200" dirty="0"/>
              <a:t>Number of variables	8</a:t>
            </a:r>
          </a:p>
          <a:p>
            <a:r>
              <a:rPr lang="en-IN" sz="1200" dirty="0"/>
              <a:t>Number of observations	</a:t>
            </a:r>
            <a:r>
              <a:rPr lang="en-IN" sz="1200" b="1" dirty="0"/>
              <a:t>1482535</a:t>
            </a:r>
          </a:p>
          <a:p>
            <a:r>
              <a:rPr lang="en-IN" sz="1200" dirty="0"/>
              <a:t>Total Missing (%)	5.4%</a:t>
            </a:r>
          </a:p>
          <a:p>
            <a:r>
              <a:rPr lang="en-IN" sz="1200" dirty="0"/>
              <a:t>Total size in memory	90.5 </a:t>
            </a:r>
            <a:r>
              <a:rPr lang="en-IN" sz="1200" dirty="0" err="1"/>
              <a:t>MiB</a:t>
            </a:r>
            <a:endParaRPr lang="en-IN" sz="1200" dirty="0"/>
          </a:p>
          <a:p>
            <a:r>
              <a:rPr lang="en-IN" sz="1200" dirty="0" err="1"/>
              <a:t>Avg</a:t>
            </a:r>
            <a:r>
              <a:rPr lang="en-IN" sz="1200" dirty="0"/>
              <a:t> record size in memory      64.0 B</a:t>
            </a:r>
          </a:p>
          <a:p>
            <a:endParaRPr lang="en-IN" sz="1200" dirty="0"/>
          </a:p>
          <a:p>
            <a:r>
              <a:rPr lang="en-IN" sz="1200" dirty="0"/>
              <a:t>Variables types</a:t>
            </a:r>
          </a:p>
          <a:p>
            <a:endParaRPr lang="en-IN" sz="1200" dirty="0"/>
          </a:p>
          <a:p>
            <a:r>
              <a:rPr lang="en-IN" sz="1200" dirty="0"/>
              <a:t>Numeric	3</a:t>
            </a:r>
          </a:p>
          <a:p>
            <a:r>
              <a:rPr lang="en-IN" sz="1200" dirty="0"/>
              <a:t>Categorical	4</a:t>
            </a:r>
          </a:p>
          <a:p>
            <a:r>
              <a:rPr lang="en-IN" sz="1200" dirty="0"/>
              <a:t>Boolean	1</a:t>
            </a:r>
          </a:p>
          <a:p>
            <a:r>
              <a:rPr lang="en-IN" sz="1200" dirty="0"/>
              <a:t> </a:t>
            </a:r>
          </a:p>
        </p:txBody>
      </p:sp>
      <p:sp>
        <p:nvSpPr>
          <p:cNvPr id="23" name="Rectangle 8">
            <a:extLst>
              <a:ext uri="{FF2B5EF4-FFF2-40B4-BE49-F238E27FC236}">
                <a16:creationId xmlns:a16="http://schemas.microsoft.com/office/drawing/2014/main" id="{2C1B5227-AE65-415A-902F-4C88CCCD959B}"/>
              </a:ext>
            </a:extLst>
          </p:cNvPr>
          <p:cNvSpPr>
            <a:spLocks noChangeArrowheads="1"/>
          </p:cNvSpPr>
          <p:nvPr/>
        </p:nvSpPr>
        <p:spPr bwMode="auto">
          <a:xfrm>
            <a:off x="327991" y="4019550"/>
            <a:ext cx="9144000" cy="457200"/>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333"/>
                </a:solidFill>
                <a:effectLst/>
                <a:latin typeface="Helvetica Neue"/>
              </a:rPr>
              <a:t>Warnings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a:ln>
                  <a:noFill/>
                </a:ln>
                <a:solidFill>
                  <a:srgbClr val="C7254E"/>
                </a:solidFill>
                <a:effectLst/>
                <a:latin typeface="Menlo"/>
                <a:hlinkClick r:id="rId2"/>
              </a:rPr>
              <a:t>brand_name</a:t>
            </a:r>
            <a:r>
              <a:rPr kumimoji="0" lang="en-US" altLang="en-US" sz="1000" b="0" i="0" u="none" strike="noStrike" cap="none" normalizeH="0" baseline="0" dirty="0">
                <a:ln>
                  <a:noFill/>
                </a:ln>
                <a:solidFill>
                  <a:srgbClr val="333333"/>
                </a:solidFill>
                <a:effectLst/>
                <a:latin typeface="Helvetica Neue"/>
              </a:rPr>
              <a:t> has 632682 / 42.7% missing values </a:t>
            </a:r>
            <a:r>
              <a:rPr kumimoji="0" lang="en-US" altLang="en-US" sz="700" b="1" i="0" u="none" strike="noStrike" cap="none" normalizeH="0" baseline="0" dirty="0">
                <a:ln>
                  <a:noFill/>
                </a:ln>
                <a:solidFill>
                  <a:srgbClr val="FFFFFF"/>
                </a:solidFill>
                <a:effectLst/>
                <a:latin typeface="Helvetica Neue"/>
              </a:rPr>
              <a:t>Missing</a:t>
            </a:r>
            <a:endParaRPr kumimoji="0" lang="en-US" altLang="en-US" sz="10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a:ln>
                  <a:noFill/>
                </a:ln>
                <a:solidFill>
                  <a:srgbClr val="C7254E"/>
                </a:solidFill>
                <a:effectLst/>
                <a:latin typeface="Menlo"/>
                <a:hlinkClick r:id="rId2"/>
              </a:rPr>
              <a:t>brand_name</a:t>
            </a:r>
            <a:r>
              <a:rPr kumimoji="0" lang="en-US" altLang="en-US" sz="1000" b="0" i="0" u="none" strike="noStrike" cap="none" normalizeH="0" baseline="0" dirty="0">
                <a:ln>
                  <a:noFill/>
                </a:ln>
                <a:solidFill>
                  <a:srgbClr val="333333"/>
                </a:solidFill>
                <a:effectLst/>
                <a:latin typeface="Helvetica Neue"/>
              </a:rPr>
              <a:t> has a high cardinality: 4810 distinct values </a:t>
            </a:r>
            <a:r>
              <a:rPr kumimoji="0" lang="en-US" altLang="en-US" sz="700" b="1" i="0" u="none" strike="noStrike" cap="none" normalizeH="0" baseline="0" dirty="0">
                <a:ln>
                  <a:noFill/>
                </a:ln>
                <a:solidFill>
                  <a:srgbClr val="FFFFFF"/>
                </a:solidFill>
                <a:effectLst/>
                <a:latin typeface="Helvetica Neue"/>
              </a:rPr>
              <a:t>Warning</a:t>
            </a:r>
            <a:endParaRPr kumimoji="0" lang="en-US" altLang="en-US" sz="10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a:ln>
                  <a:noFill/>
                </a:ln>
                <a:solidFill>
                  <a:srgbClr val="C7254E"/>
                </a:solidFill>
                <a:effectLst/>
                <a:latin typeface="Menlo"/>
                <a:hlinkClick r:id="rId3"/>
              </a:rPr>
              <a:t>category_name</a:t>
            </a:r>
            <a:r>
              <a:rPr kumimoji="0" lang="en-US" altLang="en-US" sz="1000" b="0" i="0" u="none" strike="noStrike" cap="none" normalizeH="0" baseline="0" dirty="0">
                <a:ln>
                  <a:noFill/>
                </a:ln>
                <a:solidFill>
                  <a:srgbClr val="333333"/>
                </a:solidFill>
                <a:effectLst/>
                <a:latin typeface="Helvetica Neue"/>
              </a:rPr>
              <a:t> has a high cardinality: 1288 distinct values </a:t>
            </a:r>
            <a:r>
              <a:rPr kumimoji="0" lang="en-US" altLang="en-US" sz="700" b="1" i="0" u="none" strike="noStrike" cap="none" normalizeH="0" baseline="0" dirty="0">
                <a:ln>
                  <a:noFill/>
                </a:ln>
                <a:solidFill>
                  <a:srgbClr val="FFFFFF"/>
                </a:solidFill>
                <a:effectLst/>
                <a:latin typeface="Helvetica Neue"/>
              </a:rPr>
              <a:t>Warning</a:t>
            </a:r>
            <a:endParaRPr kumimoji="0" lang="en-US" altLang="en-US" sz="10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a:ln>
                  <a:noFill/>
                </a:ln>
                <a:solidFill>
                  <a:srgbClr val="C7254E"/>
                </a:solidFill>
                <a:effectLst/>
                <a:latin typeface="Menlo"/>
                <a:hlinkClick r:id="rId4"/>
              </a:rPr>
              <a:t>item_description</a:t>
            </a:r>
            <a:r>
              <a:rPr kumimoji="0" lang="en-US" altLang="en-US" sz="1000" b="0" i="0" u="none" strike="noStrike" cap="none" normalizeH="0" baseline="0" dirty="0">
                <a:ln>
                  <a:noFill/>
                </a:ln>
                <a:solidFill>
                  <a:srgbClr val="333333"/>
                </a:solidFill>
                <a:effectLst/>
                <a:latin typeface="Helvetica Neue"/>
              </a:rPr>
              <a:t> has a high cardinality: 1281427 distinct values </a:t>
            </a:r>
            <a:r>
              <a:rPr kumimoji="0" lang="en-US" altLang="en-US" sz="700" b="1" i="0" u="none" strike="noStrike" cap="none" normalizeH="0" baseline="0" dirty="0">
                <a:ln>
                  <a:noFill/>
                </a:ln>
                <a:solidFill>
                  <a:srgbClr val="FFFFFF"/>
                </a:solidFill>
                <a:effectLst/>
                <a:latin typeface="Helvetica Neue"/>
              </a:rPr>
              <a:t>Warning</a:t>
            </a:r>
            <a:endParaRPr kumimoji="0" lang="en-US" altLang="en-US" sz="10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a:ln>
                  <a:noFill/>
                </a:ln>
                <a:solidFill>
                  <a:srgbClr val="C7254E"/>
                </a:solidFill>
                <a:effectLst/>
                <a:latin typeface="Menlo"/>
                <a:hlinkClick r:id="rId5"/>
              </a:rPr>
              <a:t>name</a:t>
            </a:r>
            <a:r>
              <a:rPr kumimoji="0" lang="en-US" altLang="en-US" sz="1000" b="0" i="0" u="none" strike="noStrike" cap="none" normalizeH="0" baseline="0" dirty="0">
                <a:ln>
                  <a:noFill/>
                </a:ln>
                <a:solidFill>
                  <a:srgbClr val="333333"/>
                </a:solidFill>
                <a:effectLst/>
                <a:latin typeface="Helvetica Neue"/>
              </a:rPr>
              <a:t> has a high cardinality: 1225273 distinct values </a:t>
            </a:r>
            <a:r>
              <a:rPr kumimoji="0" lang="en-US" altLang="en-US" sz="700" b="1" i="0" u="none" strike="noStrike" cap="none" normalizeH="0" baseline="0" dirty="0">
                <a:ln>
                  <a:noFill/>
                </a:ln>
                <a:solidFill>
                  <a:srgbClr val="FFFFFF"/>
                </a:solidFill>
                <a:effectLst/>
                <a:latin typeface="Helvetica Neue"/>
              </a:rPr>
              <a:t>Warning</a:t>
            </a:r>
            <a:endParaRPr kumimoji="0" lang="en-US" altLang="en-US" sz="10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471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97430"/>
            <a:ext cx="8077200" cy="443711"/>
          </a:xfrm>
          <a:prstGeom prst="rect">
            <a:avLst/>
          </a:prstGeom>
        </p:spPr>
        <p:txBody>
          <a:bodyPr vert="horz" wrap="square" lIns="0" tIns="12700" rIns="0" bIns="0" rtlCol="0">
            <a:spAutoFit/>
          </a:bodyPr>
          <a:lstStyle/>
          <a:p>
            <a:pPr marL="12700">
              <a:lnSpc>
                <a:spcPct val="100000"/>
              </a:lnSpc>
              <a:spcBef>
                <a:spcPts val="100"/>
              </a:spcBef>
            </a:pPr>
            <a:r>
              <a:rPr sz="2800" spc="-20" dirty="0"/>
              <a:t>Data</a:t>
            </a:r>
            <a:r>
              <a:rPr sz="2800" spc="-285" dirty="0"/>
              <a:t> </a:t>
            </a:r>
            <a:r>
              <a:rPr lang="en-IN" sz="2800" spc="135" dirty="0"/>
              <a:t>wrangling and exploratory analysis</a:t>
            </a:r>
            <a:endParaRPr sz="2800" dirty="0"/>
          </a:p>
        </p:txBody>
      </p:sp>
      <p:sp>
        <p:nvSpPr>
          <p:cNvPr id="3" name="object 3"/>
          <p:cNvSpPr/>
          <p:nvPr/>
        </p:nvSpPr>
        <p:spPr>
          <a:xfrm>
            <a:off x="6549230" y="1733550"/>
            <a:ext cx="2061370" cy="2790664"/>
          </a:xfrm>
          <a:prstGeom prst="rect">
            <a:avLst/>
          </a:prstGeom>
          <a:blipFill>
            <a:blip r:embed="rId2" cstate="print"/>
            <a:stretch>
              <a:fillRect/>
            </a:stretch>
          </a:blipFill>
        </p:spPr>
        <p:txBody>
          <a:bodyPr wrap="square" lIns="0" tIns="0" rIns="0" bIns="0" rtlCol="0"/>
          <a:lstStyle/>
          <a:p>
            <a:endParaRPr/>
          </a:p>
        </p:txBody>
      </p:sp>
      <p:pic>
        <p:nvPicPr>
          <p:cNvPr id="1026" name="Picture 2" descr="Image result for data wrangling">
            <a:extLst>
              <a:ext uri="{FF2B5EF4-FFF2-40B4-BE49-F238E27FC236}">
                <a16:creationId xmlns:a16="http://schemas.microsoft.com/office/drawing/2014/main" id="{E04CB7E0-FD32-45EC-8CCF-1AB3A4C06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23950"/>
            <a:ext cx="5410200"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849" y="188934"/>
            <a:ext cx="2221865" cy="482600"/>
          </a:xfrm>
          <a:prstGeom prst="rect">
            <a:avLst/>
          </a:prstGeom>
        </p:spPr>
        <p:txBody>
          <a:bodyPr vert="horz" wrap="square" lIns="0" tIns="12700" rIns="0" bIns="0" rtlCol="0">
            <a:spAutoFit/>
          </a:bodyPr>
          <a:lstStyle/>
          <a:p>
            <a:pPr marL="12700">
              <a:lnSpc>
                <a:spcPct val="100000"/>
              </a:lnSpc>
              <a:spcBef>
                <a:spcPts val="100"/>
              </a:spcBef>
            </a:pPr>
            <a:r>
              <a:rPr sz="3000" b="1" spc="-65" dirty="0">
                <a:latin typeface="Trebuchet MS"/>
                <a:cs typeface="Trebuchet MS"/>
              </a:rPr>
              <a:t>The</a:t>
            </a:r>
            <a:r>
              <a:rPr sz="3000" b="1" spc="-220" dirty="0">
                <a:latin typeface="Trebuchet MS"/>
                <a:cs typeface="Trebuchet MS"/>
              </a:rPr>
              <a:t> </a:t>
            </a:r>
            <a:r>
              <a:rPr sz="3000" b="1" spc="-130" dirty="0">
                <a:latin typeface="Trebuchet MS"/>
                <a:cs typeface="Trebuchet MS"/>
              </a:rPr>
              <a:t>Dream...</a:t>
            </a:r>
            <a:endParaRPr sz="3000" dirty="0">
              <a:latin typeface="Trebuchet MS"/>
              <a:cs typeface="Trebuchet MS"/>
            </a:endParaRPr>
          </a:p>
        </p:txBody>
      </p:sp>
      <p:sp>
        <p:nvSpPr>
          <p:cNvPr id="3" name="object 3"/>
          <p:cNvSpPr/>
          <p:nvPr/>
        </p:nvSpPr>
        <p:spPr>
          <a:xfrm>
            <a:off x="185499" y="1644321"/>
            <a:ext cx="1701446" cy="170144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08919" y="1752071"/>
            <a:ext cx="1451647" cy="160844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148189" y="1690846"/>
            <a:ext cx="1608446" cy="1608446"/>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69225" y="3345998"/>
            <a:ext cx="9906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Raw</a:t>
            </a:r>
            <a:r>
              <a:rPr sz="1800" spc="-85" dirty="0">
                <a:latin typeface="Arial"/>
                <a:cs typeface="Arial"/>
              </a:rPr>
              <a:t> </a:t>
            </a:r>
            <a:r>
              <a:rPr sz="1800" spc="-5" dirty="0">
                <a:latin typeface="Arial"/>
                <a:cs typeface="Arial"/>
              </a:rPr>
              <a:t>data</a:t>
            </a:r>
            <a:endParaRPr sz="1800">
              <a:latin typeface="Arial"/>
              <a:cs typeface="Arial"/>
            </a:endParaRPr>
          </a:p>
        </p:txBody>
      </p:sp>
      <p:sp>
        <p:nvSpPr>
          <p:cNvPr id="7" name="object 7"/>
          <p:cNvSpPr txBox="1"/>
          <p:nvPr/>
        </p:nvSpPr>
        <p:spPr>
          <a:xfrm>
            <a:off x="3128131" y="3339645"/>
            <a:ext cx="8134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Dataset</a:t>
            </a:r>
            <a:endParaRPr sz="1800">
              <a:latin typeface="Arial"/>
              <a:cs typeface="Arial"/>
            </a:endParaRPr>
          </a:p>
        </p:txBody>
      </p:sp>
      <p:sp>
        <p:nvSpPr>
          <p:cNvPr id="8" name="object 8"/>
          <p:cNvSpPr txBox="1"/>
          <p:nvPr/>
        </p:nvSpPr>
        <p:spPr>
          <a:xfrm>
            <a:off x="5628399" y="3339645"/>
            <a:ext cx="6483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Model</a:t>
            </a:r>
            <a:endParaRPr sz="1800">
              <a:latin typeface="Arial"/>
              <a:cs typeface="Arial"/>
            </a:endParaRPr>
          </a:p>
        </p:txBody>
      </p:sp>
      <p:sp>
        <p:nvSpPr>
          <p:cNvPr id="9" name="object 9"/>
          <p:cNvSpPr txBox="1"/>
          <p:nvPr/>
        </p:nvSpPr>
        <p:spPr>
          <a:xfrm>
            <a:off x="8063696" y="3339645"/>
            <a:ext cx="5200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Task</a:t>
            </a:r>
            <a:endParaRPr sz="1800">
              <a:latin typeface="Arial"/>
              <a:cs typeface="Arial"/>
            </a:endParaRPr>
          </a:p>
        </p:txBody>
      </p:sp>
      <p:sp>
        <p:nvSpPr>
          <p:cNvPr id="10" name="object 10"/>
          <p:cNvSpPr/>
          <p:nvPr/>
        </p:nvSpPr>
        <p:spPr>
          <a:xfrm>
            <a:off x="1935721" y="2356045"/>
            <a:ext cx="778510" cy="290830"/>
          </a:xfrm>
          <a:custGeom>
            <a:avLst/>
            <a:gdLst/>
            <a:ahLst/>
            <a:cxnLst/>
            <a:rect l="l" t="t" r="r" b="b"/>
            <a:pathLst>
              <a:path w="778510" h="290830">
                <a:moveTo>
                  <a:pt x="633298" y="290399"/>
                </a:moveTo>
                <a:lnTo>
                  <a:pt x="633298" y="217799"/>
                </a:lnTo>
                <a:lnTo>
                  <a:pt x="0" y="217799"/>
                </a:lnTo>
                <a:lnTo>
                  <a:pt x="0" y="72599"/>
                </a:lnTo>
                <a:lnTo>
                  <a:pt x="633298" y="72599"/>
                </a:lnTo>
                <a:lnTo>
                  <a:pt x="633298" y="0"/>
                </a:lnTo>
                <a:lnTo>
                  <a:pt x="778498" y="145199"/>
                </a:lnTo>
                <a:lnTo>
                  <a:pt x="633298" y="290399"/>
                </a:lnTo>
                <a:close/>
              </a:path>
            </a:pathLst>
          </a:custGeom>
          <a:solidFill>
            <a:srgbClr val="CFE1F2"/>
          </a:solidFill>
        </p:spPr>
        <p:txBody>
          <a:bodyPr wrap="square" lIns="0" tIns="0" rIns="0" bIns="0" rtlCol="0"/>
          <a:lstStyle/>
          <a:p>
            <a:endParaRPr/>
          </a:p>
        </p:txBody>
      </p:sp>
      <p:sp>
        <p:nvSpPr>
          <p:cNvPr id="11" name="object 11"/>
          <p:cNvSpPr/>
          <p:nvPr/>
        </p:nvSpPr>
        <p:spPr>
          <a:xfrm>
            <a:off x="1935721" y="2356045"/>
            <a:ext cx="778510" cy="290830"/>
          </a:xfrm>
          <a:custGeom>
            <a:avLst/>
            <a:gdLst/>
            <a:ahLst/>
            <a:cxnLst/>
            <a:rect l="l" t="t" r="r" b="b"/>
            <a:pathLst>
              <a:path w="778510" h="290830">
                <a:moveTo>
                  <a:pt x="0" y="72599"/>
                </a:moveTo>
                <a:lnTo>
                  <a:pt x="633298" y="72599"/>
                </a:lnTo>
                <a:lnTo>
                  <a:pt x="633298" y="0"/>
                </a:lnTo>
                <a:lnTo>
                  <a:pt x="778498" y="145199"/>
                </a:lnTo>
                <a:lnTo>
                  <a:pt x="633298" y="290399"/>
                </a:lnTo>
                <a:lnTo>
                  <a:pt x="633298" y="217799"/>
                </a:lnTo>
                <a:lnTo>
                  <a:pt x="0" y="217799"/>
                </a:lnTo>
                <a:lnTo>
                  <a:pt x="0" y="72599"/>
                </a:lnTo>
                <a:close/>
              </a:path>
            </a:pathLst>
          </a:custGeom>
          <a:ln w="9524">
            <a:solidFill>
              <a:srgbClr val="1C4487"/>
            </a:solidFill>
          </a:ln>
        </p:spPr>
        <p:txBody>
          <a:bodyPr wrap="square" lIns="0" tIns="0" rIns="0" bIns="0" rtlCol="0"/>
          <a:lstStyle/>
          <a:p>
            <a:endParaRPr/>
          </a:p>
        </p:txBody>
      </p:sp>
      <p:sp>
        <p:nvSpPr>
          <p:cNvPr id="12" name="object 12"/>
          <p:cNvSpPr/>
          <p:nvPr/>
        </p:nvSpPr>
        <p:spPr>
          <a:xfrm>
            <a:off x="4315116" y="2350345"/>
            <a:ext cx="778510" cy="290830"/>
          </a:xfrm>
          <a:custGeom>
            <a:avLst/>
            <a:gdLst/>
            <a:ahLst/>
            <a:cxnLst/>
            <a:rect l="l" t="t" r="r" b="b"/>
            <a:pathLst>
              <a:path w="778510" h="290830">
                <a:moveTo>
                  <a:pt x="633323" y="290399"/>
                </a:moveTo>
                <a:lnTo>
                  <a:pt x="633323" y="217799"/>
                </a:lnTo>
                <a:lnTo>
                  <a:pt x="0" y="217799"/>
                </a:lnTo>
                <a:lnTo>
                  <a:pt x="0" y="72599"/>
                </a:lnTo>
                <a:lnTo>
                  <a:pt x="633323" y="72599"/>
                </a:lnTo>
                <a:lnTo>
                  <a:pt x="633323" y="0"/>
                </a:lnTo>
                <a:lnTo>
                  <a:pt x="778498" y="145199"/>
                </a:lnTo>
                <a:lnTo>
                  <a:pt x="633323" y="290399"/>
                </a:lnTo>
                <a:close/>
              </a:path>
            </a:pathLst>
          </a:custGeom>
          <a:solidFill>
            <a:srgbClr val="CFE1F2"/>
          </a:solidFill>
        </p:spPr>
        <p:txBody>
          <a:bodyPr wrap="square" lIns="0" tIns="0" rIns="0" bIns="0" rtlCol="0"/>
          <a:lstStyle/>
          <a:p>
            <a:endParaRPr/>
          </a:p>
        </p:txBody>
      </p:sp>
      <p:sp>
        <p:nvSpPr>
          <p:cNvPr id="13" name="object 13"/>
          <p:cNvSpPr/>
          <p:nvPr/>
        </p:nvSpPr>
        <p:spPr>
          <a:xfrm>
            <a:off x="4315116" y="2350345"/>
            <a:ext cx="778510" cy="290830"/>
          </a:xfrm>
          <a:custGeom>
            <a:avLst/>
            <a:gdLst/>
            <a:ahLst/>
            <a:cxnLst/>
            <a:rect l="l" t="t" r="r" b="b"/>
            <a:pathLst>
              <a:path w="778510" h="290830">
                <a:moveTo>
                  <a:pt x="0" y="72599"/>
                </a:moveTo>
                <a:lnTo>
                  <a:pt x="633323" y="72599"/>
                </a:lnTo>
                <a:lnTo>
                  <a:pt x="633323" y="0"/>
                </a:lnTo>
                <a:lnTo>
                  <a:pt x="778498" y="145199"/>
                </a:lnTo>
                <a:lnTo>
                  <a:pt x="633323" y="290399"/>
                </a:lnTo>
                <a:lnTo>
                  <a:pt x="633323" y="217799"/>
                </a:lnTo>
                <a:lnTo>
                  <a:pt x="0" y="217799"/>
                </a:lnTo>
                <a:lnTo>
                  <a:pt x="0" y="72599"/>
                </a:lnTo>
                <a:close/>
              </a:path>
            </a:pathLst>
          </a:custGeom>
          <a:ln w="9524">
            <a:solidFill>
              <a:srgbClr val="1C4487"/>
            </a:solidFill>
          </a:ln>
        </p:spPr>
        <p:txBody>
          <a:bodyPr wrap="square" lIns="0" tIns="0" rIns="0" bIns="0" rtlCol="0"/>
          <a:lstStyle/>
          <a:p>
            <a:endParaRPr/>
          </a:p>
        </p:txBody>
      </p:sp>
      <p:sp>
        <p:nvSpPr>
          <p:cNvPr id="14" name="object 14"/>
          <p:cNvSpPr/>
          <p:nvPr/>
        </p:nvSpPr>
        <p:spPr>
          <a:xfrm>
            <a:off x="6798461" y="2349845"/>
            <a:ext cx="778510" cy="290830"/>
          </a:xfrm>
          <a:custGeom>
            <a:avLst/>
            <a:gdLst/>
            <a:ahLst/>
            <a:cxnLst/>
            <a:rect l="l" t="t" r="r" b="b"/>
            <a:pathLst>
              <a:path w="778509" h="290830">
                <a:moveTo>
                  <a:pt x="633298" y="290399"/>
                </a:moveTo>
                <a:lnTo>
                  <a:pt x="633298" y="217799"/>
                </a:lnTo>
                <a:lnTo>
                  <a:pt x="0" y="217799"/>
                </a:lnTo>
                <a:lnTo>
                  <a:pt x="0" y="72599"/>
                </a:lnTo>
                <a:lnTo>
                  <a:pt x="633298" y="72599"/>
                </a:lnTo>
                <a:lnTo>
                  <a:pt x="633298" y="0"/>
                </a:lnTo>
                <a:lnTo>
                  <a:pt x="778498" y="145199"/>
                </a:lnTo>
                <a:lnTo>
                  <a:pt x="633298" y="290399"/>
                </a:lnTo>
                <a:close/>
              </a:path>
            </a:pathLst>
          </a:custGeom>
          <a:solidFill>
            <a:srgbClr val="CFE1F2"/>
          </a:solidFill>
        </p:spPr>
        <p:txBody>
          <a:bodyPr wrap="square" lIns="0" tIns="0" rIns="0" bIns="0" rtlCol="0"/>
          <a:lstStyle/>
          <a:p>
            <a:endParaRPr/>
          </a:p>
        </p:txBody>
      </p:sp>
      <p:sp>
        <p:nvSpPr>
          <p:cNvPr id="15" name="object 15"/>
          <p:cNvSpPr/>
          <p:nvPr/>
        </p:nvSpPr>
        <p:spPr>
          <a:xfrm>
            <a:off x="6798460" y="2349845"/>
            <a:ext cx="778510" cy="290830"/>
          </a:xfrm>
          <a:custGeom>
            <a:avLst/>
            <a:gdLst/>
            <a:ahLst/>
            <a:cxnLst/>
            <a:rect l="l" t="t" r="r" b="b"/>
            <a:pathLst>
              <a:path w="778509" h="290830">
                <a:moveTo>
                  <a:pt x="0" y="72599"/>
                </a:moveTo>
                <a:lnTo>
                  <a:pt x="633298" y="72599"/>
                </a:lnTo>
                <a:lnTo>
                  <a:pt x="633298" y="0"/>
                </a:lnTo>
                <a:lnTo>
                  <a:pt x="778498" y="145199"/>
                </a:lnTo>
                <a:lnTo>
                  <a:pt x="633298" y="290399"/>
                </a:lnTo>
                <a:lnTo>
                  <a:pt x="633298" y="217799"/>
                </a:lnTo>
                <a:lnTo>
                  <a:pt x="0" y="217799"/>
                </a:lnTo>
                <a:lnTo>
                  <a:pt x="0" y="72599"/>
                </a:lnTo>
                <a:close/>
              </a:path>
            </a:pathLst>
          </a:custGeom>
          <a:ln w="9524">
            <a:solidFill>
              <a:srgbClr val="1C4487"/>
            </a:solidFill>
          </a:ln>
        </p:spPr>
        <p:txBody>
          <a:bodyPr wrap="square" lIns="0" tIns="0" rIns="0" bIns="0" rtlCol="0"/>
          <a:lstStyle/>
          <a:p>
            <a:endParaRPr/>
          </a:p>
        </p:txBody>
      </p:sp>
      <p:sp>
        <p:nvSpPr>
          <p:cNvPr id="16" name="object 16"/>
          <p:cNvSpPr/>
          <p:nvPr/>
        </p:nvSpPr>
        <p:spPr>
          <a:xfrm>
            <a:off x="7694984" y="1866446"/>
            <a:ext cx="1258197" cy="1258197"/>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42314" y="188934"/>
            <a:ext cx="2346325" cy="482600"/>
          </a:xfrm>
          <a:prstGeom prst="rect">
            <a:avLst/>
          </a:prstGeom>
        </p:spPr>
        <p:txBody>
          <a:bodyPr vert="horz" wrap="square" lIns="0" tIns="12700" rIns="0" bIns="0" rtlCol="0">
            <a:spAutoFit/>
          </a:bodyPr>
          <a:lstStyle/>
          <a:p>
            <a:pPr marL="12700">
              <a:lnSpc>
                <a:spcPct val="100000"/>
              </a:lnSpc>
              <a:spcBef>
                <a:spcPts val="100"/>
              </a:spcBef>
            </a:pPr>
            <a:r>
              <a:rPr sz="3000" b="1" spc="100" dirty="0">
                <a:latin typeface="Trebuchet MS"/>
                <a:cs typeface="Trebuchet MS"/>
              </a:rPr>
              <a:t>… </a:t>
            </a:r>
            <a:r>
              <a:rPr sz="3000" b="1" spc="-65" dirty="0">
                <a:latin typeface="Trebuchet MS"/>
                <a:cs typeface="Trebuchet MS"/>
              </a:rPr>
              <a:t>The</a:t>
            </a:r>
            <a:r>
              <a:rPr sz="3000" b="1" spc="-455" dirty="0">
                <a:latin typeface="Trebuchet MS"/>
                <a:cs typeface="Trebuchet MS"/>
              </a:rPr>
              <a:t> </a:t>
            </a:r>
            <a:r>
              <a:rPr sz="3000" b="1" spc="-65" dirty="0">
                <a:latin typeface="Trebuchet MS"/>
                <a:cs typeface="Trebuchet MS"/>
              </a:rPr>
              <a:t>Reality</a:t>
            </a:r>
            <a:endParaRPr sz="3000">
              <a:latin typeface="Trebuchet MS"/>
              <a:cs typeface="Trebuchet MS"/>
            </a:endParaRPr>
          </a:p>
        </p:txBody>
      </p:sp>
      <p:sp>
        <p:nvSpPr>
          <p:cNvPr id="3" name="object 3"/>
          <p:cNvSpPr/>
          <p:nvPr/>
        </p:nvSpPr>
        <p:spPr>
          <a:xfrm>
            <a:off x="240824" y="170449"/>
            <a:ext cx="2262640" cy="135173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57849" y="1819346"/>
            <a:ext cx="1155647" cy="115567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457597" y="2418095"/>
            <a:ext cx="698098" cy="69809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332524" y="1678176"/>
            <a:ext cx="823173" cy="823143"/>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664994" y="1878396"/>
            <a:ext cx="823173" cy="805073"/>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332522" y="3210543"/>
            <a:ext cx="1170947" cy="1170947"/>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4698815" y="1903896"/>
            <a:ext cx="1053047" cy="1053047"/>
          </a:xfrm>
          <a:prstGeom prst="rect">
            <a:avLst/>
          </a:prstGeom>
          <a:blipFill>
            <a:blip r:embed="rId9" cstate="print"/>
            <a:stretch>
              <a:fillRect/>
            </a:stretch>
          </a:blipFill>
        </p:spPr>
        <p:txBody>
          <a:bodyPr wrap="square" lIns="0" tIns="0" rIns="0" bIns="0" rtlCol="0"/>
          <a:lstStyle/>
          <a:p>
            <a:endParaRPr/>
          </a:p>
        </p:txBody>
      </p:sp>
      <p:sp>
        <p:nvSpPr>
          <p:cNvPr id="10" name="object 10"/>
          <p:cNvSpPr txBox="1"/>
          <p:nvPr/>
        </p:nvSpPr>
        <p:spPr>
          <a:xfrm>
            <a:off x="4674455" y="3075622"/>
            <a:ext cx="1067435" cy="575945"/>
          </a:xfrm>
          <a:prstGeom prst="rect">
            <a:avLst/>
          </a:prstGeom>
        </p:spPr>
        <p:txBody>
          <a:bodyPr vert="horz" wrap="square" lIns="0" tIns="10795" rIns="0" bIns="0" rtlCol="0">
            <a:spAutoFit/>
          </a:bodyPr>
          <a:lstStyle/>
          <a:p>
            <a:pPr marL="158115" marR="5080" indent="-146050">
              <a:lnSpc>
                <a:spcPct val="100699"/>
              </a:lnSpc>
              <a:spcBef>
                <a:spcPts val="85"/>
              </a:spcBef>
            </a:pPr>
            <a:r>
              <a:rPr sz="1800" dirty="0">
                <a:latin typeface="Arial"/>
                <a:cs typeface="Arial"/>
              </a:rPr>
              <a:t>ML</a:t>
            </a:r>
            <a:r>
              <a:rPr sz="1800" spc="-100" dirty="0">
                <a:latin typeface="Arial"/>
                <a:cs typeface="Arial"/>
              </a:rPr>
              <a:t> </a:t>
            </a:r>
            <a:r>
              <a:rPr sz="1800" spc="-5" dirty="0">
                <a:latin typeface="Arial"/>
                <a:cs typeface="Arial"/>
              </a:rPr>
              <a:t>Ready  dataset</a:t>
            </a:r>
            <a:endParaRPr sz="1800">
              <a:latin typeface="Arial"/>
              <a:cs typeface="Arial"/>
            </a:endParaRPr>
          </a:p>
        </p:txBody>
      </p:sp>
      <p:sp>
        <p:nvSpPr>
          <p:cNvPr id="11" name="object 11"/>
          <p:cNvSpPr txBox="1"/>
          <p:nvPr/>
        </p:nvSpPr>
        <p:spPr>
          <a:xfrm>
            <a:off x="3150079" y="1674198"/>
            <a:ext cx="901065" cy="1691639"/>
          </a:xfrm>
          <a:prstGeom prst="rect">
            <a:avLst/>
          </a:prstGeom>
        </p:spPr>
        <p:txBody>
          <a:bodyPr vert="horz" wrap="square" lIns="0" tIns="0" rIns="0" bIns="0" rtlCol="0">
            <a:spAutoFit/>
          </a:bodyPr>
          <a:lstStyle/>
          <a:p>
            <a:pPr marL="24130">
              <a:lnSpc>
                <a:spcPts val="11645"/>
              </a:lnSpc>
            </a:pPr>
            <a:r>
              <a:rPr sz="11000" b="1" dirty="0">
                <a:solidFill>
                  <a:srgbClr val="E69138"/>
                </a:solidFill>
                <a:latin typeface="Arial"/>
                <a:cs typeface="Arial"/>
              </a:rPr>
              <a:t>?</a:t>
            </a:r>
            <a:endParaRPr sz="11000">
              <a:latin typeface="Arial"/>
              <a:cs typeface="Arial"/>
            </a:endParaRPr>
          </a:p>
          <a:p>
            <a:pPr>
              <a:lnSpc>
                <a:spcPts val="1650"/>
              </a:lnSpc>
            </a:pPr>
            <a:r>
              <a:rPr sz="1800" spc="-5" dirty="0">
                <a:latin typeface="Arial"/>
                <a:cs typeface="Arial"/>
              </a:rPr>
              <a:t>Features</a:t>
            </a:r>
            <a:endParaRPr sz="1800">
              <a:latin typeface="Arial"/>
              <a:cs typeface="Arial"/>
            </a:endParaRPr>
          </a:p>
        </p:txBody>
      </p:sp>
      <p:sp>
        <p:nvSpPr>
          <p:cNvPr id="12" name="object 12"/>
          <p:cNvSpPr/>
          <p:nvPr/>
        </p:nvSpPr>
        <p:spPr>
          <a:xfrm>
            <a:off x="2735794" y="2341295"/>
            <a:ext cx="520700" cy="290830"/>
          </a:xfrm>
          <a:custGeom>
            <a:avLst/>
            <a:gdLst/>
            <a:ahLst/>
            <a:cxnLst/>
            <a:rect l="l" t="t" r="r" b="b"/>
            <a:pathLst>
              <a:path w="520700" h="290830">
                <a:moveTo>
                  <a:pt x="374999" y="290399"/>
                </a:moveTo>
                <a:lnTo>
                  <a:pt x="374999" y="217799"/>
                </a:lnTo>
                <a:lnTo>
                  <a:pt x="0" y="217799"/>
                </a:lnTo>
                <a:lnTo>
                  <a:pt x="0" y="72599"/>
                </a:lnTo>
                <a:lnTo>
                  <a:pt x="374999" y="72599"/>
                </a:lnTo>
                <a:lnTo>
                  <a:pt x="374999" y="0"/>
                </a:lnTo>
                <a:lnTo>
                  <a:pt x="520198" y="145199"/>
                </a:lnTo>
                <a:lnTo>
                  <a:pt x="374999" y="290399"/>
                </a:lnTo>
                <a:close/>
              </a:path>
            </a:pathLst>
          </a:custGeom>
          <a:solidFill>
            <a:srgbClr val="CFE1F2"/>
          </a:solidFill>
        </p:spPr>
        <p:txBody>
          <a:bodyPr wrap="square" lIns="0" tIns="0" rIns="0" bIns="0" rtlCol="0"/>
          <a:lstStyle/>
          <a:p>
            <a:endParaRPr/>
          </a:p>
        </p:txBody>
      </p:sp>
      <p:sp>
        <p:nvSpPr>
          <p:cNvPr id="13" name="object 13"/>
          <p:cNvSpPr/>
          <p:nvPr/>
        </p:nvSpPr>
        <p:spPr>
          <a:xfrm>
            <a:off x="2735794" y="2341295"/>
            <a:ext cx="520700" cy="290830"/>
          </a:xfrm>
          <a:custGeom>
            <a:avLst/>
            <a:gdLst/>
            <a:ahLst/>
            <a:cxnLst/>
            <a:rect l="l" t="t" r="r" b="b"/>
            <a:pathLst>
              <a:path w="520700" h="290830">
                <a:moveTo>
                  <a:pt x="0" y="72599"/>
                </a:moveTo>
                <a:lnTo>
                  <a:pt x="374999" y="72599"/>
                </a:lnTo>
                <a:lnTo>
                  <a:pt x="374999" y="0"/>
                </a:lnTo>
                <a:lnTo>
                  <a:pt x="520198" y="145199"/>
                </a:lnTo>
                <a:lnTo>
                  <a:pt x="374999" y="290399"/>
                </a:lnTo>
                <a:lnTo>
                  <a:pt x="374999" y="217799"/>
                </a:lnTo>
                <a:lnTo>
                  <a:pt x="0" y="217799"/>
                </a:lnTo>
                <a:lnTo>
                  <a:pt x="0" y="72599"/>
                </a:lnTo>
                <a:close/>
              </a:path>
            </a:pathLst>
          </a:custGeom>
          <a:ln w="9524">
            <a:solidFill>
              <a:srgbClr val="1C4487"/>
            </a:solidFill>
          </a:ln>
        </p:spPr>
        <p:txBody>
          <a:bodyPr wrap="square" lIns="0" tIns="0" rIns="0" bIns="0" rtlCol="0"/>
          <a:lstStyle/>
          <a:p>
            <a:endParaRPr/>
          </a:p>
        </p:txBody>
      </p:sp>
      <p:sp>
        <p:nvSpPr>
          <p:cNvPr id="14" name="object 14"/>
          <p:cNvSpPr/>
          <p:nvPr/>
        </p:nvSpPr>
        <p:spPr>
          <a:xfrm>
            <a:off x="4100566" y="2341295"/>
            <a:ext cx="520700" cy="290830"/>
          </a:xfrm>
          <a:custGeom>
            <a:avLst/>
            <a:gdLst/>
            <a:ahLst/>
            <a:cxnLst/>
            <a:rect l="l" t="t" r="r" b="b"/>
            <a:pathLst>
              <a:path w="520700" h="290830">
                <a:moveTo>
                  <a:pt x="374999" y="290399"/>
                </a:moveTo>
                <a:lnTo>
                  <a:pt x="374999" y="217799"/>
                </a:lnTo>
                <a:lnTo>
                  <a:pt x="0" y="217799"/>
                </a:lnTo>
                <a:lnTo>
                  <a:pt x="0" y="72599"/>
                </a:lnTo>
                <a:lnTo>
                  <a:pt x="374999" y="72599"/>
                </a:lnTo>
                <a:lnTo>
                  <a:pt x="374999" y="0"/>
                </a:lnTo>
                <a:lnTo>
                  <a:pt x="520198" y="145199"/>
                </a:lnTo>
                <a:lnTo>
                  <a:pt x="374999" y="290399"/>
                </a:lnTo>
                <a:close/>
              </a:path>
            </a:pathLst>
          </a:custGeom>
          <a:solidFill>
            <a:srgbClr val="CFE1F2"/>
          </a:solidFill>
        </p:spPr>
        <p:txBody>
          <a:bodyPr wrap="square" lIns="0" tIns="0" rIns="0" bIns="0" rtlCol="0"/>
          <a:lstStyle/>
          <a:p>
            <a:endParaRPr/>
          </a:p>
        </p:txBody>
      </p:sp>
      <p:sp>
        <p:nvSpPr>
          <p:cNvPr id="15" name="object 15"/>
          <p:cNvSpPr/>
          <p:nvPr/>
        </p:nvSpPr>
        <p:spPr>
          <a:xfrm>
            <a:off x="4100566" y="2341295"/>
            <a:ext cx="520700" cy="290830"/>
          </a:xfrm>
          <a:custGeom>
            <a:avLst/>
            <a:gdLst/>
            <a:ahLst/>
            <a:cxnLst/>
            <a:rect l="l" t="t" r="r" b="b"/>
            <a:pathLst>
              <a:path w="520700" h="290830">
                <a:moveTo>
                  <a:pt x="0" y="72599"/>
                </a:moveTo>
                <a:lnTo>
                  <a:pt x="374999" y="72599"/>
                </a:lnTo>
                <a:lnTo>
                  <a:pt x="374999" y="0"/>
                </a:lnTo>
                <a:lnTo>
                  <a:pt x="520198" y="145199"/>
                </a:lnTo>
                <a:lnTo>
                  <a:pt x="374999" y="290399"/>
                </a:lnTo>
                <a:lnTo>
                  <a:pt x="374999" y="217799"/>
                </a:lnTo>
                <a:lnTo>
                  <a:pt x="0" y="217799"/>
                </a:lnTo>
                <a:lnTo>
                  <a:pt x="0" y="72599"/>
                </a:lnTo>
                <a:close/>
              </a:path>
            </a:pathLst>
          </a:custGeom>
          <a:ln w="9524">
            <a:solidFill>
              <a:srgbClr val="1C4487"/>
            </a:solidFill>
          </a:ln>
        </p:spPr>
        <p:txBody>
          <a:bodyPr wrap="square" lIns="0" tIns="0" rIns="0" bIns="0" rtlCol="0"/>
          <a:lstStyle/>
          <a:p>
            <a:endParaRPr/>
          </a:p>
        </p:txBody>
      </p:sp>
      <p:sp>
        <p:nvSpPr>
          <p:cNvPr id="16" name="object 16"/>
          <p:cNvSpPr/>
          <p:nvPr/>
        </p:nvSpPr>
        <p:spPr>
          <a:xfrm>
            <a:off x="5852163" y="2341295"/>
            <a:ext cx="520700" cy="290830"/>
          </a:xfrm>
          <a:custGeom>
            <a:avLst/>
            <a:gdLst/>
            <a:ahLst/>
            <a:cxnLst/>
            <a:rect l="l" t="t" r="r" b="b"/>
            <a:pathLst>
              <a:path w="520700" h="290830">
                <a:moveTo>
                  <a:pt x="374999" y="290399"/>
                </a:moveTo>
                <a:lnTo>
                  <a:pt x="374999" y="217799"/>
                </a:lnTo>
                <a:lnTo>
                  <a:pt x="0" y="217799"/>
                </a:lnTo>
                <a:lnTo>
                  <a:pt x="0" y="72599"/>
                </a:lnTo>
                <a:lnTo>
                  <a:pt x="374999" y="72599"/>
                </a:lnTo>
                <a:lnTo>
                  <a:pt x="374999" y="0"/>
                </a:lnTo>
                <a:lnTo>
                  <a:pt x="520198" y="145199"/>
                </a:lnTo>
                <a:lnTo>
                  <a:pt x="374999" y="290399"/>
                </a:lnTo>
                <a:close/>
              </a:path>
            </a:pathLst>
          </a:custGeom>
          <a:solidFill>
            <a:srgbClr val="CFE1F2"/>
          </a:solidFill>
        </p:spPr>
        <p:txBody>
          <a:bodyPr wrap="square" lIns="0" tIns="0" rIns="0" bIns="0" rtlCol="0"/>
          <a:lstStyle/>
          <a:p>
            <a:endParaRPr/>
          </a:p>
        </p:txBody>
      </p:sp>
      <p:sp>
        <p:nvSpPr>
          <p:cNvPr id="17" name="object 17"/>
          <p:cNvSpPr/>
          <p:nvPr/>
        </p:nvSpPr>
        <p:spPr>
          <a:xfrm>
            <a:off x="5852163" y="2341295"/>
            <a:ext cx="520700" cy="290830"/>
          </a:xfrm>
          <a:custGeom>
            <a:avLst/>
            <a:gdLst/>
            <a:ahLst/>
            <a:cxnLst/>
            <a:rect l="l" t="t" r="r" b="b"/>
            <a:pathLst>
              <a:path w="520700" h="290830">
                <a:moveTo>
                  <a:pt x="0" y="72599"/>
                </a:moveTo>
                <a:lnTo>
                  <a:pt x="374999" y="72599"/>
                </a:lnTo>
                <a:lnTo>
                  <a:pt x="374999" y="0"/>
                </a:lnTo>
                <a:lnTo>
                  <a:pt x="520198" y="145199"/>
                </a:lnTo>
                <a:lnTo>
                  <a:pt x="374999" y="290399"/>
                </a:lnTo>
                <a:lnTo>
                  <a:pt x="374999" y="217799"/>
                </a:lnTo>
                <a:lnTo>
                  <a:pt x="0" y="217799"/>
                </a:lnTo>
                <a:lnTo>
                  <a:pt x="0" y="72599"/>
                </a:lnTo>
                <a:close/>
              </a:path>
            </a:pathLst>
          </a:custGeom>
          <a:ln w="9524">
            <a:solidFill>
              <a:srgbClr val="1C4487"/>
            </a:solidFill>
          </a:ln>
        </p:spPr>
        <p:txBody>
          <a:bodyPr wrap="square" lIns="0" tIns="0" rIns="0" bIns="0" rtlCol="0"/>
          <a:lstStyle/>
          <a:p>
            <a:endParaRPr/>
          </a:p>
        </p:txBody>
      </p:sp>
      <p:sp>
        <p:nvSpPr>
          <p:cNvPr id="18" name="object 18"/>
          <p:cNvSpPr/>
          <p:nvPr/>
        </p:nvSpPr>
        <p:spPr>
          <a:xfrm>
            <a:off x="7907634" y="2013220"/>
            <a:ext cx="920323" cy="920348"/>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7193660" y="2328182"/>
            <a:ext cx="520700" cy="290830"/>
          </a:xfrm>
          <a:custGeom>
            <a:avLst/>
            <a:gdLst/>
            <a:ahLst/>
            <a:cxnLst/>
            <a:rect l="l" t="t" r="r" b="b"/>
            <a:pathLst>
              <a:path w="520700" h="290830">
                <a:moveTo>
                  <a:pt x="374999" y="290386"/>
                </a:moveTo>
                <a:lnTo>
                  <a:pt x="374999" y="217787"/>
                </a:lnTo>
                <a:lnTo>
                  <a:pt x="0" y="217787"/>
                </a:lnTo>
                <a:lnTo>
                  <a:pt x="0" y="72599"/>
                </a:lnTo>
                <a:lnTo>
                  <a:pt x="374999" y="72599"/>
                </a:lnTo>
                <a:lnTo>
                  <a:pt x="374999" y="0"/>
                </a:lnTo>
                <a:lnTo>
                  <a:pt x="520198" y="145199"/>
                </a:lnTo>
                <a:lnTo>
                  <a:pt x="374999" y="290386"/>
                </a:lnTo>
                <a:close/>
              </a:path>
            </a:pathLst>
          </a:custGeom>
          <a:solidFill>
            <a:srgbClr val="CFE1F2"/>
          </a:solidFill>
        </p:spPr>
        <p:txBody>
          <a:bodyPr wrap="square" lIns="0" tIns="0" rIns="0" bIns="0" rtlCol="0"/>
          <a:lstStyle/>
          <a:p>
            <a:endParaRPr/>
          </a:p>
        </p:txBody>
      </p:sp>
      <p:sp>
        <p:nvSpPr>
          <p:cNvPr id="20" name="object 20"/>
          <p:cNvSpPr/>
          <p:nvPr/>
        </p:nvSpPr>
        <p:spPr>
          <a:xfrm>
            <a:off x="7193660" y="2328182"/>
            <a:ext cx="520700" cy="290830"/>
          </a:xfrm>
          <a:custGeom>
            <a:avLst/>
            <a:gdLst/>
            <a:ahLst/>
            <a:cxnLst/>
            <a:rect l="l" t="t" r="r" b="b"/>
            <a:pathLst>
              <a:path w="520700" h="290830">
                <a:moveTo>
                  <a:pt x="0" y="72599"/>
                </a:moveTo>
                <a:lnTo>
                  <a:pt x="374999" y="72599"/>
                </a:lnTo>
                <a:lnTo>
                  <a:pt x="374999" y="0"/>
                </a:lnTo>
                <a:lnTo>
                  <a:pt x="520198" y="145199"/>
                </a:lnTo>
                <a:lnTo>
                  <a:pt x="374999" y="290386"/>
                </a:lnTo>
                <a:lnTo>
                  <a:pt x="374999" y="217787"/>
                </a:lnTo>
                <a:lnTo>
                  <a:pt x="0" y="217787"/>
                </a:lnTo>
                <a:lnTo>
                  <a:pt x="0" y="72599"/>
                </a:lnTo>
                <a:close/>
              </a:path>
            </a:pathLst>
          </a:custGeom>
          <a:ln w="9524">
            <a:solidFill>
              <a:srgbClr val="1C4487"/>
            </a:solidFill>
          </a:ln>
        </p:spPr>
        <p:txBody>
          <a:bodyPr wrap="square" lIns="0" tIns="0" rIns="0" bIns="0" rtlCol="0"/>
          <a:lstStyle/>
          <a:p>
            <a:endParaRPr/>
          </a:p>
        </p:txBody>
      </p:sp>
      <p:sp>
        <p:nvSpPr>
          <p:cNvPr id="21" name="object 21"/>
          <p:cNvSpPr txBox="1"/>
          <p:nvPr/>
        </p:nvSpPr>
        <p:spPr>
          <a:xfrm>
            <a:off x="6338219" y="1514535"/>
            <a:ext cx="878840" cy="1937385"/>
          </a:xfrm>
          <a:prstGeom prst="rect">
            <a:avLst/>
          </a:prstGeom>
        </p:spPr>
        <p:txBody>
          <a:bodyPr vert="horz" wrap="square" lIns="0" tIns="12700" rIns="0" bIns="0" rtlCol="0">
            <a:spAutoFit/>
          </a:bodyPr>
          <a:lstStyle/>
          <a:p>
            <a:pPr algn="ctr">
              <a:lnSpc>
                <a:spcPts val="13044"/>
              </a:lnSpc>
              <a:spcBef>
                <a:spcPts val="100"/>
              </a:spcBef>
            </a:pPr>
            <a:r>
              <a:rPr sz="11000" b="1" dirty="0">
                <a:solidFill>
                  <a:srgbClr val="E69138"/>
                </a:solidFill>
                <a:latin typeface="Arial"/>
                <a:cs typeface="Arial"/>
              </a:rPr>
              <a:t>?</a:t>
            </a:r>
            <a:endParaRPr sz="11000">
              <a:latin typeface="Arial"/>
              <a:cs typeface="Arial"/>
            </a:endParaRPr>
          </a:p>
          <a:p>
            <a:pPr marL="74295" algn="ctr">
              <a:lnSpc>
                <a:spcPts val="2005"/>
              </a:lnSpc>
            </a:pPr>
            <a:r>
              <a:rPr sz="1800" dirty="0">
                <a:latin typeface="Arial"/>
                <a:cs typeface="Arial"/>
              </a:rPr>
              <a:t>Model</a:t>
            </a:r>
            <a:endParaRPr sz="1800">
              <a:latin typeface="Arial"/>
              <a:cs typeface="Arial"/>
            </a:endParaRPr>
          </a:p>
        </p:txBody>
      </p:sp>
      <p:sp>
        <p:nvSpPr>
          <p:cNvPr id="22" name="object 22"/>
          <p:cNvSpPr txBox="1"/>
          <p:nvPr/>
        </p:nvSpPr>
        <p:spPr>
          <a:xfrm>
            <a:off x="8107405" y="3115103"/>
            <a:ext cx="5200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Task</a:t>
            </a:r>
            <a:endParaRPr sz="1800">
              <a:latin typeface="Arial"/>
              <a:cs typeface="Arial"/>
            </a:endParaRPr>
          </a:p>
        </p:txBody>
      </p:sp>
      <p:sp>
        <p:nvSpPr>
          <p:cNvPr id="23" name="object 23"/>
          <p:cNvSpPr/>
          <p:nvPr/>
        </p:nvSpPr>
        <p:spPr>
          <a:xfrm>
            <a:off x="157849" y="3191168"/>
            <a:ext cx="1155647" cy="1155647"/>
          </a:xfrm>
          <a:prstGeom prst="rect">
            <a:avLst/>
          </a:prstGeom>
          <a:blipFill>
            <a:blip r:embed="rId11" cstate="print"/>
            <a:stretch>
              <a:fillRect/>
            </a:stretch>
          </a:blipFill>
        </p:spPr>
        <p:txBody>
          <a:bodyPr wrap="square" lIns="0" tIns="0" rIns="0" bIns="0" rtlCol="0"/>
          <a:lstStyle/>
          <a:p>
            <a:endParaRPr/>
          </a:p>
        </p:txBody>
      </p:sp>
      <p:sp>
        <p:nvSpPr>
          <p:cNvPr id="24" name="object 24"/>
          <p:cNvSpPr txBox="1"/>
          <p:nvPr/>
        </p:nvSpPr>
        <p:spPr>
          <a:xfrm>
            <a:off x="876575" y="4626823"/>
            <a:ext cx="9906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Raw</a:t>
            </a:r>
            <a:r>
              <a:rPr sz="1800" spc="-85" dirty="0">
                <a:latin typeface="Arial"/>
                <a:cs typeface="Arial"/>
              </a:rPr>
              <a:t> </a:t>
            </a:r>
            <a:r>
              <a:rPr sz="1800" spc="-5" dirty="0">
                <a:latin typeface="Arial"/>
                <a:cs typeface="Arial"/>
              </a:rPr>
              <a:t>data</a:t>
            </a:r>
            <a:endParaRPr sz="1800">
              <a:latin typeface="Arial"/>
              <a:cs typeface="Arial"/>
            </a:endParaRPr>
          </a:p>
        </p:txBody>
      </p:sp>
      <p:sp>
        <p:nvSpPr>
          <p:cNvPr id="25" name="object 25"/>
          <p:cNvSpPr/>
          <p:nvPr/>
        </p:nvSpPr>
        <p:spPr>
          <a:xfrm>
            <a:off x="2955719" y="1557346"/>
            <a:ext cx="1330960" cy="2063114"/>
          </a:xfrm>
          <a:custGeom>
            <a:avLst/>
            <a:gdLst/>
            <a:ahLst/>
            <a:cxnLst/>
            <a:rect l="l" t="t" r="r" b="b"/>
            <a:pathLst>
              <a:path w="1330960" h="2063114">
                <a:moveTo>
                  <a:pt x="0" y="0"/>
                </a:moveTo>
                <a:lnTo>
                  <a:pt x="1330497" y="0"/>
                </a:lnTo>
                <a:lnTo>
                  <a:pt x="1330497" y="2062795"/>
                </a:lnTo>
                <a:lnTo>
                  <a:pt x="0" y="2062795"/>
                </a:lnTo>
                <a:lnTo>
                  <a:pt x="0" y="0"/>
                </a:lnTo>
                <a:close/>
              </a:path>
            </a:pathLst>
          </a:custGeom>
          <a:solidFill>
            <a:srgbClr val="FF0000">
              <a:alpha val="14459"/>
            </a:srgbClr>
          </a:solidFill>
        </p:spPr>
        <p:txBody>
          <a:bodyPr wrap="square" lIns="0" tIns="0" rIns="0" bIns="0" rtlCol="0"/>
          <a:lstStyle/>
          <a:p>
            <a:endParaRPr/>
          </a:p>
        </p:txBody>
      </p:sp>
      <p:sp>
        <p:nvSpPr>
          <p:cNvPr id="26" name="object 26"/>
          <p:cNvSpPr/>
          <p:nvPr/>
        </p:nvSpPr>
        <p:spPr>
          <a:xfrm>
            <a:off x="2955719" y="1557346"/>
            <a:ext cx="1330960" cy="2063114"/>
          </a:xfrm>
          <a:custGeom>
            <a:avLst/>
            <a:gdLst/>
            <a:ahLst/>
            <a:cxnLst/>
            <a:rect l="l" t="t" r="r" b="b"/>
            <a:pathLst>
              <a:path w="1330960" h="2063114">
                <a:moveTo>
                  <a:pt x="0" y="0"/>
                </a:moveTo>
                <a:lnTo>
                  <a:pt x="1330497" y="0"/>
                </a:lnTo>
                <a:lnTo>
                  <a:pt x="1330497" y="2062795"/>
                </a:lnTo>
                <a:lnTo>
                  <a:pt x="0" y="2062795"/>
                </a:lnTo>
                <a:lnTo>
                  <a:pt x="0" y="0"/>
                </a:lnTo>
                <a:close/>
              </a:path>
            </a:pathLst>
          </a:custGeom>
          <a:ln w="9524">
            <a:solidFill>
              <a:srgbClr val="970000"/>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4896</TotalTime>
  <Words>1849</Words>
  <Application>Microsoft Office PowerPoint</Application>
  <PresentationFormat>On-screen Show (16:9)</PresentationFormat>
  <Paragraphs>348</Paragraphs>
  <Slides>54</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54</vt:i4>
      </vt:variant>
    </vt:vector>
  </HeadingPairs>
  <TitlesOfParts>
    <vt:vector size="67" baseType="lpstr">
      <vt:lpstr>Arial</vt:lpstr>
      <vt:lpstr>Calibri</vt:lpstr>
      <vt:lpstr>Calibri Light</vt:lpstr>
      <vt:lpstr>Courier New</vt:lpstr>
      <vt:lpstr>Helvetica Neue</vt:lpstr>
      <vt:lpstr>Menlo</vt:lpstr>
      <vt:lpstr>Noto Sans</vt:lpstr>
      <vt:lpstr>q_serif</vt:lpstr>
      <vt:lpstr>Times New Roman</vt:lpstr>
      <vt:lpstr>Trebuchet MS</vt:lpstr>
      <vt:lpstr>Wingdings</vt:lpstr>
      <vt:lpstr>Office Theme</vt:lpstr>
      <vt:lpstr>Custom Design</vt:lpstr>
      <vt:lpstr>PowerPoint Presentation</vt:lpstr>
      <vt:lpstr>Agenda</vt:lpstr>
      <vt:lpstr>Case Study- Retailx Price Prediction</vt:lpstr>
      <vt:lpstr>Description- Retailx Price Prediction </vt:lpstr>
      <vt:lpstr>Dataset- Retailx Price Prediction</vt:lpstr>
      <vt:lpstr>PowerPoint Presentation</vt:lpstr>
      <vt:lpstr>Data wrangling and exploratory analysis</vt:lpstr>
      <vt:lpstr>The Dream...</vt:lpstr>
      <vt:lpstr>… The Reality</vt:lpstr>
      <vt:lpstr> *Google Colab is a free cloud service based on Jupyter Notebooks for machine learning education and research. It provides a runtime fully configured for deep learning   *Saves to Google Drive, which allows you to also share and have multiple people work on the same document at once   *Collapsible section and section tree   *Interactive widgets like sliders   *Scratch cell: A cell to run test code but which isn’t saved in your  notebook   *Code snippets &amp; pdb debugger support  * And the best is for the last…..??  </vt:lpstr>
      <vt:lpstr>Getting Started With Google Colab-</vt:lpstr>
      <vt:lpstr>First at all … know your data!</vt:lpstr>
      <vt:lpstr>Loading test.tsv File from Gdrive</vt:lpstr>
      <vt:lpstr>Data snapshot</vt:lpstr>
      <vt:lpstr>Data Exploration Techniques</vt:lpstr>
      <vt:lpstr>Data Exploration Techniques (Contd.)</vt:lpstr>
      <vt:lpstr>Data Exploration Techniques (Contd.)</vt:lpstr>
      <vt:lpstr>Data Wrangling</vt:lpstr>
      <vt:lpstr>Need of Data Wrangling</vt:lpstr>
      <vt:lpstr>Missing / null Values</vt:lpstr>
      <vt:lpstr>          Missing Value Detection</vt:lpstr>
      <vt:lpstr>PowerPoint Presentation</vt:lpstr>
      <vt:lpstr>Price distribution details</vt:lpstr>
      <vt:lpstr> Category Details</vt:lpstr>
      <vt:lpstr>Log Prices Of shipping charges/ Free shipping</vt:lpstr>
      <vt:lpstr>Top 10 Brands  </vt:lpstr>
      <vt:lpstr>Top 10 Categories</vt:lpstr>
      <vt:lpstr>Top 20 categories by average price</vt:lpstr>
      <vt:lpstr>Are most items cheap?</vt:lpstr>
      <vt:lpstr>Splitting through Categories : Main</vt:lpstr>
      <vt:lpstr>Splitting through Categories : Level 1</vt:lpstr>
      <vt:lpstr>Prices of first level of categories</vt:lpstr>
      <vt:lpstr>Prices of Second level of category</vt:lpstr>
      <vt:lpstr>Top 30 brands</vt:lpstr>
      <vt:lpstr>Top 30 expensive brands </vt:lpstr>
      <vt:lpstr>Numerical Features</vt:lpstr>
      <vt:lpstr>PowerPoint Presentation</vt:lpstr>
      <vt:lpstr>Imputation for missing values</vt:lpstr>
      <vt:lpstr>Binning</vt:lpstr>
      <vt:lpstr>Log transformation</vt:lpstr>
      <vt:lpstr>Log transformation Compresses the range of large numbers and expand the range of small numbers.  Eg. The larger x is, the slower log(x) increments.</vt:lpstr>
      <vt:lpstr>Scaling</vt:lpstr>
      <vt:lpstr>Min-max scaling</vt:lpstr>
      <vt:lpstr>Standard (Z) Scaling</vt:lpstr>
      <vt:lpstr>Normalization</vt:lpstr>
      <vt:lpstr>Categorical Features</vt:lpstr>
      <vt:lpstr>Categorical Features</vt:lpstr>
      <vt:lpstr>One-Hot Encoding (OHE)</vt:lpstr>
      <vt:lpstr>LabelCount encoding</vt:lpstr>
      <vt:lpstr>Time binning</vt:lpstr>
      <vt:lpstr>“More data beats clever algorithms,  but better data beats more data.” – Peter Norvig</vt:lpstr>
      <vt:lpstr>PowerPoint Presentation</vt:lpstr>
      <vt:lpstr>References</vt:lpstr>
      <vt:lpstr>Section 2- ML algorithm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Sanjana</dc:creator>
  <cp:lastModifiedBy>sanjbh@dtorsys.com</cp:lastModifiedBy>
  <cp:revision>91</cp:revision>
  <dcterms:created xsi:type="dcterms:W3CDTF">2019-08-12T04:48:18Z</dcterms:created>
  <dcterms:modified xsi:type="dcterms:W3CDTF">2019-08-20T15:06:50Z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2019-08-12T00:00:00Z</vt:filetime>
  </property>
</Properties>
</file>